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90" r:id="rId5"/>
    <p:sldId id="260" r:id="rId6"/>
    <p:sldId id="300" r:id="rId7"/>
    <p:sldId id="299" r:id="rId8"/>
    <p:sldId id="288" r:id="rId9"/>
    <p:sldId id="298" r:id="rId10"/>
    <p:sldId id="283" r:id="rId11"/>
    <p:sldId id="303" r:id="rId12"/>
    <p:sldId id="305" r:id="rId13"/>
    <p:sldId id="304" r:id="rId14"/>
    <p:sldId id="307" r:id="rId15"/>
    <p:sldId id="301" r:id="rId16"/>
    <p:sldId id="324" r:id="rId17"/>
    <p:sldId id="323" r:id="rId18"/>
    <p:sldId id="310" r:id="rId19"/>
    <p:sldId id="328" r:id="rId20"/>
    <p:sldId id="329" r:id="rId21"/>
    <p:sldId id="321" r:id="rId22"/>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BC1865-BFEA-60B0-24C5-786641A7E3A5}" name="Christine Torres" initials="CT" userId="S::christine.torres@rotary.org::1f908bd0-2713-48d1-8566-8cb42a95c3a5" providerId="AD"/>
  <p188:author id="{EC04C566-B5B9-56B8-F65F-9F48DC698AF1}" name="Sarah Cunningham" initials="SC" userId="S::Sarah.Cunningham@rotary.org::6abc8153-2cac-4184-9ff2-a755d723d0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Cunningham" initials="SC" lastIdx="7" clrIdx="0">
    <p:extLst>
      <p:ext uri="{19B8F6BF-5375-455C-9EA6-DF929625EA0E}">
        <p15:presenceInfo xmlns:p15="http://schemas.microsoft.com/office/powerpoint/2012/main" userId="S::Sarah.Cunningham@rotary.org::6abc8153-2cac-4184-9ff2-a755d723d0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95D"/>
    <a:srgbClr val="617E92"/>
    <a:srgbClr val="9B988D"/>
    <a:srgbClr val="2D5596"/>
    <a:srgbClr val="858E91"/>
    <a:srgbClr val="00B2B1"/>
    <a:srgbClr val="00B0E3"/>
    <a:srgbClr val="FFFFFF"/>
    <a:srgbClr val="ED2B7A"/>
    <a:srgbClr val="FF76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052" autoAdjust="0"/>
  </p:normalViewPr>
  <p:slideViewPr>
    <p:cSldViewPr snapToGrid="0">
      <p:cViewPr varScale="1">
        <p:scale>
          <a:sx n="42" d="100"/>
          <a:sy n="42" d="100"/>
        </p:scale>
        <p:origin x="464"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F58907-6429-4443-AE81-094262617D0D}" type="datetimeFigureOut">
              <a:rPr lang="en-US" smtClean="0"/>
              <a:t>2/3/2023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9D98C1-D915-1D47-8B1C-7192028AD135}" type="slidenum">
              <a:rPr lang="en-US" smtClean="0"/>
              <a:t>‹nr.›</a:t>
            </a:fld>
            <a:endParaRPr lang="en-US"/>
          </a:p>
        </p:txBody>
      </p:sp>
    </p:spTree>
    <p:extLst>
      <p:ext uri="{BB962C8B-B14F-4D97-AF65-F5344CB8AC3E}">
        <p14:creationId xmlns:p14="http://schemas.microsoft.com/office/powerpoint/2010/main" val="164125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EFFD5-49AC-7B46-93A7-811784E66F77}"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B2294-2815-0641-BA18-00635844A3C8}" type="slidenum">
              <a:rPr lang="en-US" smtClean="0"/>
              <a:t>‹nr.›</a:t>
            </a:fld>
            <a:endParaRPr lang="en-US"/>
          </a:p>
        </p:txBody>
      </p:sp>
    </p:spTree>
    <p:extLst>
      <p:ext uri="{BB962C8B-B14F-4D97-AF65-F5344CB8AC3E}">
        <p14:creationId xmlns:p14="http://schemas.microsoft.com/office/powerpoint/2010/main" val="1488647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rgbClr val="00B0F0"/>
                </a:solidFill>
                <a:latin typeface="Georgia"/>
                <a:ea typeface="ヒラギノ角ゴ Pro W3"/>
              </a:rPr>
              <a:t>In this presentation, you’ll learn</a:t>
            </a:r>
            <a:r>
              <a:rPr lang="en-US" altLang="en-US" sz="1200" baseline="0" dirty="0">
                <a:solidFill>
                  <a:srgbClr val="00B0F0"/>
                </a:solidFill>
                <a:latin typeface="Georgia"/>
                <a:ea typeface="ヒラギノ角ゴ Pro W3"/>
              </a:rPr>
              <a:t> about </a:t>
            </a:r>
            <a:r>
              <a:rPr lang="en-US" altLang="en-US" sz="1200" dirty="0">
                <a:solidFill>
                  <a:srgbClr val="00B0F0"/>
                </a:solidFill>
                <a:latin typeface="Georgia"/>
                <a:ea typeface="ヒラギノ角ゴ Pro W3"/>
              </a:rPr>
              <a:t>Rotary Peace Fellowships and the Rotary Peace Centers, hear from alumni who are working in the peace and development field, and find information on how to apply for a fellowship program</a:t>
            </a:r>
            <a:r>
              <a:rPr lang="en-US" altLang="en-US" dirty="0">
                <a:solidFill>
                  <a:srgbClr val="00B0F0"/>
                </a:solidFill>
                <a:latin typeface="Georgia"/>
                <a:ea typeface="ヒラギノ角ゴ Pro W3"/>
              </a:rPr>
              <a:t> </a:t>
            </a:r>
            <a:r>
              <a:rPr lang="en-US" altLang="en-US" b="0" dirty="0">
                <a:solidFill>
                  <a:srgbClr val="00B0F0"/>
                </a:solidFill>
                <a:latin typeface="Georgia"/>
                <a:ea typeface="ヒラギノ角ゴ Pro W3"/>
              </a:rPr>
              <a:t>through</a:t>
            </a:r>
            <a:r>
              <a:rPr lang="en-US" altLang="en-US" b="1" dirty="0">
                <a:solidFill>
                  <a:srgbClr val="00B0F0"/>
                </a:solidFill>
                <a:latin typeface="Georgia"/>
                <a:ea typeface="ヒラギノ角ゴ Pro W3"/>
              </a:rPr>
              <a:t> </a:t>
            </a:r>
            <a:r>
              <a:rPr lang="en-US" altLang="en-US" dirty="0">
                <a:solidFill>
                  <a:srgbClr val="00B0F0"/>
                </a:solidFill>
                <a:latin typeface="Georgia"/>
                <a:ea typeface="ヒラギノ角ゴ Pro W3"/>
              </a:rPr>
              <a:t>Rotary.  </a:t>
            </a:r>
            <a:endParaRPr lang="en-US" altLang="en-US" sz="1200" dirty="0">
              <a:solidFill>
                <a:srgbClr val="00B0F0"/>
              </a:solidFill>
              <a:latin typeface="Georgia" panose="02040502050405020303" pitchFamily="18" charset="0"/>
              <a:ea typeface="ヒラギノ角ゴ Pro W3" pitchFamily="-111" charset="-128"/>
            </a:endParaRPr>
          </a:p>
          <a:p>
            <a:pPr eaLnBrk="1" hangingPunct="1"/>
            <a:endParaRPr lang="en-US" altLang="en-US" dirty="0">
              <a:latin typeface="Arial" panose="020B0604020202020204" pitchFamily="34" charset="0"/>
              <a:ea typeface="ヒラギノ角ゴ Pro W3"/>
              <a:cs typeface="ヒラギノ角ゴ Pro W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a:t>
            </a:fld>
            <a:endParaRPr lang="en-US"/>
          </a:p>
        </p:txBody>
      </p:sp>
    </p:spTree>
    <p:extLst>
      <p:ext uri="{BB962C8B-B14F-4D97-AF65-F5344CB8AC3E}">
        <p14:creationId xmlns:p14="http://schemas.microsoft.com/office/powerpoint/2010/main" val="571892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The ideal candidate is a proven peace and development leader with at least five years of relevant work experience. </a:t>
            </a: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Candidates need to come to the program with an idea for a social change initiative to promote peace and development in the program region or their community.</a:t>
            </a:r>
            <a:r>
              <a:rPr lang="en-US" sz="1200" kern="1200" baseline="0" dirty="0">
                <a:solidFill>
                  <a:schemeClr val="tx1"/>
                </a:solidFill>
                <a:effectLst/>
                <a:latin typeface="Georgia" panose="02040502050405020303" pitchFamily="18" charset="0"/>
                <a:ea typeface="ヒラギノ角ゴ Pro W3" pitchFamily="-107" charset="-128"/>
                <a:cs typeface="ヒラギノ角ゴ Pro W3" pitchFamily="-107" charset="-128"/>
              </a:rPr>
              <a:t> They also need</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 a clear vision of how the fellowship experience and network will advance their peace work and increase their impact. </a:t>
            </a: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After the program, candidates should be willing to share their own work and experience, staying in touch with peace fellows in their region and maintaining strong connections with Rotary</a:t>
            </a:r>
            <a:r>
              <a:rPr lang="en-US" sz="1200" kern="1200" baseline="0" dirty="0">
                <a:solidFill>
                  <a:schemeClr val="tx1"/>
                </a:solidFill>
                <a:effectLst/>
                <a:latin typeface="Georgia" panose="02040502050405020303" pitchFamily="18" charset="0"/>
                <a:ea typeface="ヒラギノ角ゴ Pro W3" pitchFamily="-107" charset="-128"/>
                <a:cs typeface="ヒラギノ角ゴ Pro W3" pitchFamily="-107" charset="-128"/>
              </a:rPr>
              <a:t> members</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a:t>
            </a:r>
          </a:p>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 </a:t>
            </a:r>
          </a:p>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Certificate candidates must also:</a:t>
            </a: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Be proficient in English</a:t>
            </a: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Have a bachelor’s degree </a:t>
            </a: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Have a strong commitment to cross-cultural understanding and peace as shown through professional and academic achievements and personal or community service</a:t>
            </a: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Demonstrate leadership skills </a:t>
            </a:r>
          </a:p>
          <a:p>
            <a:pPr marL="171450" lvl="0" indent="-171450">
              <a:buFont typeface="Arial" panose="020B0604020202020204" pitchFamily="34" charset="0"/>
              <a:buChar cha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Be able to explain how their plan to promote peace aligns with Rotary’s mission </a:t>
            </a:r>
          </a:p>
          <a:p>
            <a:pPr marL="0" indent="0">
              <a:buFont typeface="Arial" panose="020B0604020202020204" pitchFamily="34" charset="0"/>
              <a:buNone/>
            </a:pPr>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lvl="0"/>
            <a:r>
              <a:rPr lang="en-US" sz="1200" kern="1200" dirty="0">
                <a:solidFill>
                  <a:schemeClr val="tx1"/>
                </a:solidFill>
                <a:effectLst/>
                <a:latin typeface="Georgia" panose="02040502050405020303" pitchFamily="18" charset="0"/>
                <a:ea typeface="+mn-ea"/>
                <a:cs typeface="+mn-cs"/>
              </a:rPr>
              <a:t>Candidates for Makerere University: Either be</a:t>
            </a:r>
            <a:r>
              <a:rPr lang="en-US" sz="1200" i="1" kern="1200" dirty="0">
                <a:solidFill>
                  <a:schemeClr val="tx1"/>
                </a:solidFill>
                <a:effectLst/>
                <a:latin typeface="Georgia" panose="02040502050405020303" pitchFamily="18" charset="0"/>
                <a:ea typeface="+mn-ea"/>
                <a:cs typeface="+mn-cs"/>
              </a:rPr>
              <a:t> </a:t>
            </a:r>
            <a:r>
              <a:rPr lang="en-US" sz="1200" kern="1200" dirty="0">
                <a:solidFill>
                  <a:schemeClr val="tx1"/>
                </a:solidFill>
                <a:effectLst/>
                <a:latin typeface="Georgia" panose="02040502050405020303" pitchFamily="18" charset="0"/>
                <a:ea typeface="+mn-ea"/>
                <a:cs typeface="+mn-cs"/>
              </a:rPr>
              <a:t>from Africa, have worked in Africa, or work with African communities or initiatives outside the continent</a:t>
            </a:r>
            <a:r>
              <a:rPr lang="en-US" sz="1200" kern="1200" dirty="0">
                <a:solidFill>
                  <a:schemeClr val="tx1"/>
                </a:solidFill>
                <a:effectLst/>
                <a:latin typeface="+mn-lt"/>
                <a:ea typeface="+mn-ea"/>
                <a:cs typeface="+mn-cs"/>
              </a:rPr>
              <a:t>. </a:t>
            </a:r>
            <a:endParaRPr lang="en-US" sz="1200" b="0" strike="sng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CB2294-2815-0641-BA18-00635844A3C8}" type="slidenum">
              <a:rPr lang="en-US" smtClean="0"/>
              <a:t>11</a:t>
            </a:fld>
            <a:endParaRPr lang="en-US"/>
          </a:p>
        </p:txBody>
      </p:sp>
    </p:spTree>
    <p:extLst>
      <p:ext uri="{BB962C8B-B14F-4D97-AF65-F5344CB8AC3E}">
        <p14:creationId xmlns:p14="http://schemas.microsoft.com/office/powerpoint/2010/main" val="1210554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Rotary Peace Fellowships may not be used for doctoral study.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Active Rotary members, or Rotaract members who are also Rotary members, and their spouses or lineal descendants are not eligible. Former Rotary members &amp; their relatives must wait 3 years after their resignation to apply. Please refer to the Rotary Peace Centers web pages for full details.</a:t>
            </a:r>
          </a:p>
          <a:p>
            <a:pPr marL="171450" lvl="0" indent="-171450">
              <a:buFont typeface="Arial" panose="020B0604020202020204" pitchFamily="34" charset="0"/>
              <a:buChar char="•"/>
            </a:pPr>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Rotaract club members who are not also Rotary club members are eligible to apply</a:t>
            </a:r>
            <a:r>
              <a:rPr lang="en-US" sz="1200" kern="1200" dirty="0">
                <a:solidFill>
                  <a:schemeClr val="tx1"/>
                </a:solidFill>
                <a:effectLst/>
                <a:latin typeface="+mn-lt"/>
                <a:ea typeface="+mn-ea"/>
                <a:cs typeface="+mn-cs"/>
              </a:rPr>
              <a:t>.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Rotary Peace Fellows who have completed the certificate program or a Global Grant Scholarship, must wait three years between the end date of that program and their intended start date for the fellowship.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Lastly, candidates must have at least three years between the completion of their most recent academic degree program (undergraduate or graduate degree) and their intended start date for the fellowship. Candidates currently enrolled in an undergraduate or graduate program are not eligible to apply.</a:t>
            </a: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12</a:t>
            </a:fld>
            <a:endParaRPr lang="en-US"/>
          </a:p>
        </p:txBody>
      </p:sp>
    </p:spTree>
    <p:extLst>
      <p:ext uri="{BB962C8B-B14F-4D97-AF65-F5344CB8AC3E}">
        <p14:creationId xmlns:p14="http://schemas.microsoft.com/office/powerpoint/2010/main" val="548360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Georgia" panose="02040502050405020303" pitchFamily="18" charset="0"/>
                <a:ea typeface="ヒラギノ角ゴ Pro W3" pitchFamily="-111" charset="-128"/>
              </a:rPr>
              <a:t>The Rotary Peace fellowship is generous and comprehensive. </a:t>
            </a:r>
          </a:p>
          <a:p>
            <a:endParaRPr lang="en-US" altLang="en-US" dirty="0">
              <a:latin typeface="Georgia" panose="02040502050405020303" pitchFamily="18" charset="0"/>
              <a:ea typeface="ヒラギノ角ゴ Pro W3" pitchFamily="-111" charset="-128"/>
            </a:endParaRPr>
          </a:p>
          <a:p>
            <a:r>
              <a:rPr lang="en-US" altLang="en-US" dirty="0">
                <a:latin typeface="Georgia" panose="02040502050405020303" pitchFamily="18" charset="0"/>
                <a:ea typeface="ヒラギノ角ゴ Pro W3" pitchFamily="-111" charset="-128"/>
              </a:rPr>
              <a:t>The fellowship funding includes tuition, accommodations, travel, and field experience expenses.</a:t>
            </a: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13</a:t>
            </a:fld>
            <a:endParaRPr lang="en-US"/>
          </a:p>
        </p:txBody>
      </p:sp>
    </p:spTree>
    <p:extLst>
      <p:ext uri="{BB962C8B-B14F-4D97-AF65-F5344CB8AC3E}">
        <p14:creationId xmlns:p14="http://schemas.microsoft.com/office/powerpoint/2010/main" val="696051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latin typeface="Georgia" panose="02040502050405020303" pitchFamily="18" charset="0"/>
              </a:rPr>
              <a:t>93% of the more</a:t>
            </a:r>
            <a:r>
              <a:rPr lang="en-US" sz="1200" baseline="0" dirty="0">
                <a:latin typeface="Georgia" panose="02040502050405020303" pitchFamily="18" charset="0"/>
              </a:rPr>
              <a:t> than</a:t>
            </a:r>
            <a:r>
              <a:rPr lang="en-US" sz="1200" dirty="0">
                <a:latin typeface="Georgia" panose="02040502050405020303" pitchFamily="18" charset="0"/>
              </a:rPr>
              <a:t> </a:t>
            </a:r>
            <a:r>
              <a:rPr lang="en-US" sz="1200" b="0" dirty="0">
                <a:latin typeface="Georgia" panose="02040502050405020303" pitchFamily="18" charset="0"/>
              </a:rPr>
              <a:t>1,600 working alumni say they are</a:t>
            </a:r>
            <a:r>
              <a:rPr lang="en-US" sz="1200" b="0" baseline="0" dirty="0">
                <a:latin typeface="Georgia" panose="02040502050405020303" pitchFamily="18" charset="0"/>
              </a:rPr>
              <a:t> in jobs connected to peace and development in more than 140 countries</a:t>
            </a:r>
            <a:r>
              <a:rPr lang="en-US" sz="1200" baseline="0" dirty="0">
                <a:latin typeface="Georgia" panose="02040502050405020303" pitchFamily="18" charset="0"/>
              </a:rPr>
              <a:t>. </a:t>
            </a:r>
          </a:p>
          <a:p>
            <a:pPr>
              <a:defRPr/>
            </a:pPr>
            <a:endParaRPr lang="en-US" sz="1200" b="1" baseline="0" dirty="0">
              <a:latin typeface="Georgia" panose="02040502050405020303"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24% Nongovernmental organizations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18% Research/education</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13% Other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12% Government agencies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12% Multilateral organizations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7% Consulting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6% Law enforcement and military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5% Business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3% Law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15</a:t>
            </a:fld>
            <a:endParaRPr lang="en-US"/>
          </a:p>
        </p:txBody>
      </p:sp>
    </p:spTree>
    <p:extLst>
      <p:ext uri="{BB962C8B-B14F-4D97-AF65-F5344CB8AC3E}">
        <p14:creationId xmlns:p14="http://schemas.microsoft.com/office/powerpoint/2010/main" val="790404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Georgia"/>
                <a:ea typeface="ヒラギノ角ゴ Pro W3" pitchFamily="-111" charset="-128"/>
              </a:rPr>
              <a:t>How</a:t>
            </a:r>
            <a:r>
              <a:rPr lang="en-US" altLang="en-US" sz="1200" baseline="0" dirty="0">
                <a:latin typeface="Georgia"/>
                <a:ea typeface="ヒラギノ角ゴ Pro W3" pitchFamily="-111" charset="-128"/>
              </a:rPr>
              <a:t> to apply</a:t>
            </a:r>
            <a:r>
              <a:rPr lang="en-US" altLang="en-US" dirty="0">
                <a:latin typeface="Georgia"/>
                <a:ea typeface="ヒラギノ角ゴ Pro W3" pitchFamily="-111" charset="-128"/>
              </a:rPr>
              <a:t> </a:t>
            </a:r>
            <a:endParaRPr lang="en-US" altLang="en-US" sz="1200" baseline="0" dirty="0">
              <a:latin typeface="Georgia" panose="02040502050405020303" pitchFamily="18" charset="0"/>
              <a:ea typeface="ヒラギノ角ゴ Pro W3" pitchFamily="-111" charset="-128"/>
            </a:endParaRPr>
          </a:p>
          <a:p>
            <a:endParaRPr lang="en-US" altLang="en-US" sz="1200" dirty="0">
              <a:latin typeface="Georgia" panose="02040502050405020303" pitchFamily="18" charset="0"/>
              <a:ea typeface="ヒラギノ角ゴ Pro W3" pitchFamily="-111" charset="-128"/>
            </a:endParaRPr>
          </a:p>
          <a:p>
            <a:pPr marL="171450" indent="-171450">
              <a:buFont typeface="Arial" panose="020B0604020202020204" pitchFamily="34" charset="0"/>
              <a:buChar char="•"/>
            </a:pPr>
            <a:r>
              <a:rPr lang="en-US" altLang="en-US" sz="1200" dirty="0">
                <a:latin typeface="Georgia"/>
                <a:ea typeface="ヒラギノ角ゴ Pro W3" pitchFamily="-111" charset="-128"/>
              </a:rPr>
              <a:t>Candidates can access the online application beginning in February</a:t>
            </a:r>
            <a:r>
              <a:rPr lang="en-US" altLang="en-US" sz="1200" baseline="0" dirty="0">
                <a:latin typeface="Georgia"/>
                <a:ea typeface="ヒラギノ角ゴ Pro W3" pitchFamily="-111" charset="-128"/>
              </a:rPr>
              <a:t> and should carefully review all eligibility requirements and restrictions as well as thoroughly research the curriculum and programs at each Rotary Peace Center and be ready to rank top 2 centers for the master’s program or </a:t>
            </a:r>
            <a:r>
              <a:rPr lang="en-US" altLang="en-US" sz="1200" b="0" strike="noStrike" baseline="0" dirty="0">
                <a:latin typeface="Georgia"/>
                <a:ea typeface="ヒラギノ角ゴ Pro W3" pitchFamily="-111" charset="-128"/>
              </a:rPr>
              <a:t>choose </a:t>
            </a:r>
            <a:r>
              <a:rPr lang="en-US" altLang="en-US" sz="1200" baseline="0" dirty="0">
                <a:latin typeface="Georgia"/>
                <a:ea typeface="ヒラギノ角ゴ Pro W3" pitchFamily="-111" charset="-128"/>
              </a:rPr>
              <a:t>one for the certificate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a:solidFill>
                  <a:srgbClr val="060606"/>
                </a:solidFill>
                <a:latin typeface="Arial" panose="020B0604020202020204" pitchFamily="34" charset="0"/>
                <a:cs typeface="Arial" panose="020B0604020202020204" pitchFamily="34" charset="0"/>
              </a:rPr>
              <a:t>Applications require a resume, academic and/or professional recommendations, essays, transcripts from postsecondary college and universities attended (master’s only), English language proficiency test scores (master’s only), and social impact plan (certificate only). </a:t>
            </a:r>
            <a:r>
              <a:rPr lang="en-US" altLang="en-US" b="0" dirty="0">
                <a:latin typeface="Georgia"/>
                <a:ea typeface="ヒラギノ角ゴ Pro W3" pitchFamily="-111" charset="-128"/>
              </a:rPr>
              <a:t> </a:t>
            </a:r>
            <a:endParaRPr lang="en-US" altLang="en-US" sz="1200" b="0" baseline="0" dirty="0">
              <a:latin typeface="Georgia" panose="02040502050405020303" pitchFamily="18" charset="0"/>
              <a:ea typeface="ヒラギノ角ゴ Pro W3" pitchFamily="-111" charset="-128"/>
            </a:endParaRPr>
          </a:p>
          <a:p>
            <a:pPr marL="171450" indent="-171450">
              <a:buFont typeface="Arial" panose="020B0604020202020204" pitchFamily="34" charset="0"/>
              <a:buChar char="•"/>
            </a:pPr>
            <a:r>
              <a:rPr lang="en-US" altLang="en-US" sz="1200" b="0" dirty="0">
                <a:latin typeface="Georgia"/>
                <a:ea typeface="ヒラギノ角ゴ Pro W3" pitchFamily="-111" charset="-128"/>
              </a:rPr>
              <a:t>Candidates are encouraged</a:t>
            </a:r>
            <a:r>
              <a:rPr lang="en-US" altLang="en-US" sz="1200" b="0" baseline="0" dirty="0">
                <a:latin typeface="Georgia"/>
                <a:ea typeface="ヒラギノ角ゴ Pro W3" pitchFamily="-111" charset="-128"/>
              </a:rPr>
              <a:t> to engage with a Rotary club to learn about Rotary’s work in </a:t>
            </a:r>
            <a:r>
              <a:rPr lang="en-US" altLang="en-US" sz="1200" baseline="0" dirty="0">
                <a:latin typeface="Georgia"/>
                <a:ea typeface="ヒラギノ角ゴ Pro W3" pitchFamily="-111" charset="-128"/>
              </a:rPr>
              <a:t>their community and globally. Candidates can use the club finder to identify a Rotary Club near them. The club recommendation is an optional part of the application process, yet highly recommended.</a:t>
            </a:r>
            <a:endParaRPr lang="en-US" altLang="en-US" sz="1200" baseline="0" dirty="0">
              <a:latin typeface="Georgia" panose="02040502050405020303" pitchFamily="18" charset="0"/>
              <a:ea typeface="ヒラギノ角ゴ Pro W3" pitchFamily="-111" charset="-128"/>
            </a:endParaRPr>
          </a:p>
          <a:p>
            <a:pPr marL="171450" indent="-171450">
              <a:buFont typeface="Arial" panose="020B0604020202020204" pitchFamily="34" charset="0"/>
              <a:buChar char="•"/>
            </a:pPr>
            <a:r>
              <a:rPr lang="en-US" altLang="en-US" sz="1200" dirty="0">
                <a:latin typeface="Georgia"/>
                <a:ea typeface="ヒラギノ角ゴ Pro W3" pitchFamily="-111" charset="-128"/>
              </a:rPr>
              <a:t>Candidates submit the online application to The Rotary</a:t>
            </a:r>
            <a:r>
              <a:rPr lang="en-US" altLang="en-US" sz="1200" baseline="0" dirty="0">
                <a:latin typeface="Georgia"/>
                <a:ea typeface="ヒラギノ角ゴ Pro W3" pitchFamily="-111" charset="-128"/>
              </a:rPr>
              <a:t> Foundation </a:t>
            </a:r>
            <a:r>
              <a:rPr lang="en-US" altLang="en-US" sz="1200" dirty="0">
                <a:latin typeface="Georgia"/>
                <a:ea typeface="ヒラギノ角ゴ Pro W3" pitchFamily="-111" charset="-128"/>
              </a:rPr>
              <a:t>by 15 May.</a:t>
            </a:r>
            <a:r>
              <a:rPr lang="en-US" altLang="en-US" dirty="0">
                <a:latin typeface="Georgia"/>
                <a:ea typeface="ヒラギノ角ゴ Pro W3" pitchFamily="-111" charset="-128"/>
              </a:rPr>
              <a:t> </a:t>
            </a:r>
            <a:endParaRPr lang="en-US" altLang="en-US" sz="1200" baseline="0" dirty="0">
              <a:latin typeface="Georgia" panose="02040502050405020303" pitchFamily="18" charset="0"/>
              <a:ea typeface="ヒラギノ角ゴ Pro W3" pitchFamily="-111" charset="-128"/>
            </a:endParaRPr>
          </a:p>
          <a:p>
            <a:pPr marL="171450" indent="-171450">
              <a:buFont typeface="Arial" panose="020B0604020202020204" pitchFamily="34" charset="0"/>
              <a:buChar char="•"/>
            </a:pPr>
            <a:r>
              <a:rPr lang="en-US" b="0" i="0" dirty="0"/>
              <a:t>Get endorsed</a:t>
            </a:r>
            <a:r>
              <a:rPr lang="en-US" b="0" i="0" kern="1200" dirty="0">
                <a:effectLst/>
              </a:rPr>
              <a:t>.</a:t>
            </a:r>
            <a:r>
              <a:rPr lang="en-US" b="0" i="0" dirty="0"/>
              <a:t> </a:t>
            </a:r>
            <a:r>
              <a:rPr lang="en-US" b="0" i="0" kern="1200" dirty="0">
                <a:effectLst/>
              </a:rPr>
              <a:t>In early June, if your application meets the </a:t>
            </a:r>
            <a:r>
              <a:rPr lang="en-US" b="0" i="0" dirty="0"/>
              <a:t>qualification and </a:t>
            </a:r>
            <a:r>
              <a:rPr lang="en-US" b="0" i="0" kern="1200" dirty="0">
                <a:effectLst/>
              </a:rPr>
              <a:t>eligibility criteria</a:t>
            </a:r>
            <a:r>
              <a:rPr lang="en-US" b="0" i="0" dirty="0"/>
              <a:t>,</a:t>
            </a:r>
            <a:r>
              <a:rPr lang="en-US" b="0" i="0" kern="1200" dirty="0">
                <a:effectLst/>
              </a:rPr>
              <a:t> it will be </a:t>
            </a:r>
            <a:r>
              <a:rPr lang="en-US" b="0" i="0" dirty="0"/>
              <a:t>automatically </a:t>
            </a:r>
            <a:r>
              <a:rPr lang="en-US" b="0" i="0" kern="1200" dirty="0">
                <a:effectLst/>
              </a:rPr>
              <a:t>assigned to a </a:t>
            </a:r>
            <a:r>
              <a:rPr lang="en-US" b="0" i="0" dirty="0"/>
              <a:t>trained </a:t>
            </a:r>
            <a:r>
              <a:rPr lang="en-US" b="0" i="0" kern="1200" dirty="0">
                <a:effectLst/>
              </a:rPr>
              <a:t>Rotary endorser who </a:t>
            </a:r>
            <a:r>
              <a:rPr lang="en-US" b="0" i="0" dirty="0"/>
              <a:t>is either a Rotary club member or a program alumnus. Your assigned endorser </a:t>
            </a:r>
            <a:r>
              <a:rPr lang="en-US" b="0" i="0" kern="1200" dirty="0">
                <a:effectLst/>
              </a:rPr>
              <a:t>will reach out to </a:t>
            </a:r>
            <a:r>
              <a:rPr lang="en-US" b="0" i="0" dirty="0"/>
              <a:t>you </a:t>
            </a:r>
            <a:r>
              <a:rPr lang="en-US" b="0" i="0" kern="1200" dirty="0">
                <a:effectLst/>
              </a:rPr>
              <a:t>to schedule </a:t>
            </a:r>
            <a:r>
              <a:rPr lang="en-US" b="0" i="0" dirty="0"/>
              <a:t>an interview during the month of </a:t>
            </a:r>
            <a:r>
              <a:rPr lang="en-US" b="0" i="0" kern="1200" dirty="0">
                <a:effectLst/>
              </a:rPr>
              <a:t>June. </a:t>
            </a:r>
            <a:r>
              <a:rPr lang="en-US" b="0" i="0" dirty="0"/>
              <a:t>The </a:t>
            </a:r>
            <a:r>
              <a:rPr lang="en-US" b="0" i="0" kern="1200" dirty="0">
                <a:effectLst/>
              </a:rPr>
              <a:t>Rotary </a:t>
            </a:r>
            <a:r>
              <a:rPr lang="en-US" b="0" i="0" dirty="0"/>
              <a:t>endorser will interview you, then </a:t>
            </a:r>
            <a:r>
              <a:rPr lang="en-US" b="0" i="0" kern="1200" dirty="0">
                <a:effectLst/>
              </a:rPr>
              <a:t>submit </a:t>
            </a:r>
            <a:r>
              <a:rPr lang="en-US" b="0" i="0" dirty="0"/>
              <a:t>an </a:t>
            </a:r>
            <a:r>
              <a:rPr lang="en-US" b="0" i="0" kern="1200" dirty="0">
                <a:effectLst/>
              </a:rPr>
              <a:t>endorsement </a:t>
            </a:r>
            <a:r>
              <a:rPr lang="en-US" b="0" i="0" dirty="0"/>
              <a:t>decision for your application </a:t>
            </a:r>
            <a:r>
              <a:rPr lang="en-US" b="0" i="0" kern="1200" dirty="0">
                <a:effectLst/>
              </a:rPr>
              <a:t>by 1 July.</a:t>
            </a:r>
            <a:endParaRPr lang="en-US" b="0" i="0" dirty="0">
              <a:cs typeface="Calibri"/>
            </a:endParaRP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16</a:t>
            </a:fld>
            <a:endParaRPr lang="en-US"/>
          </a:p>
        </p:txBody>
      </p:sp>
    </p:spTree>
    <p:extLst>
      <p:ext uri="{BB962C8B-B14F-4D97-AF65-F5344CB8AC3E}">
        <p14:creationId xmlns:p14="http://schemas.microsoft.com/office/powerpoint/2010/main" val="2189249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Georgia" panose="02040502050405020303" pitchFamily="18" charset="0"/>
                <a:ea typeface="ヒラギノ角ゴ Pro W3" pitchFamily="-111" charset="-128"/>
              </a:rPr>
              <a:t>Selection process:</a:t>
            </a:r>
          </a:p>
          <a:p>
            <a:endParaRPr lang="en-US" sz="1200" strike="sng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altLang="en-US" sz="1200" dirty="0">
                <a:latin typeface="Georgia" panose="02040502050405020303" pitchFamily="18" charset="0"/>
                <a:ea typeface="ヒラギノ角ゴ Pro W3" pitchFamily="-111" charset="-128"/>
              </a:rPr>
              <a:t>Between July and October, the Rotary Peace Centers Committee, composed of Rotarians and university representatives, screens applications and selects the ﬁnalists based on the following criteria:</a:t>
            </a:r>
          </a:p>
          <a:p>
            <a:pPr marL="342900" lvl="0" indent="-342900">
              <a:buFont typeface="Arial" panose="020B0604020202020204" pitchFamily="34" charset="0"/>
              <a:buChar char="•"/>
            </a:pPr>
            <a:endParaRPr lang="en-US" altLang="en-US" sz="1700" dirty="0">
              <a:solidFill>
                <a:srgbClr val="060606"/>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700" dirty="0">
                <a:solidFill>
                  <a:srgbClr val="000000"/>
                </a:solidFill>
                <a:latin typeface="Arial" panose="020B0604020202020204" pitchFamily="34" charset="0"/>
                <a:cs typeface="Arial" panose="020B0604020202020204" pitchFamily="34" charset="0"/>
              </a:rPr>
              <a:t>Commitment to peace and development</a:t>
            </a:r>
          </a:p>
          <a:p>
            <a:pPr marL="742950" lvl="1" indent="-285750">
              <a:buFont typeface="Arial" panose="020B0604020202020204" pitchFamily="34" charset="0"/>
              <a:buChar char="•"/>
            </a:pPr>
            <a:r>
              <a:rPr lang="en-US" sz="1700" dirty="0">
                <a:solidFill>
                  <a:srgbClr val="000000"/>
                </a:solidFill>
                <a:latin typeface="Arial" panose="020B0604020202020204" pitchFamily="34" charset="0"/>
                <a:cs typeface="Arial" panose="020B0604020202020204" pitchFamily="34" charset="0"/>
              </a:rPr>
              <a:t>Leadership potential</a:t>
            </a:r>
          </a:p>
          <a:p>
            <a:pPr marL="742950" lvl="1" indent="-285750">
              <a:buFont typeface="Arial" panose="020B0604020202020204" pitchFamily="34" charset="0"/>
              <a:buChar char="•"/>
            </a:pPr>
            <a:r>
              <a:rPr lang="en-US" sz="1700" dirty="0">
                <a:solidFill>
                  <a:srgbClr val="000000"/>
                </a:solidFill>
                <a:latin typeface="Arial" panose="020B0604020202020204" pitchFamily="34" charset="0"/>
                <a:cs typeface="Arial" panose="020B0604020202020204" pitchFamily="34" charset="0"/>
              </a:rPr>
              <a:t>Compatibility with fellowship objectives and fit with Rotary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u="none" dirty="0">
                <a:solidFill>
                  <a:srgbClr val="008080"/>
                </a:solidFill>
                <a:effectLst/>
                <a:latin typeface="Open Sans" panose="020B0606030504020204" pitchFamily="34" charset="0"/>
                <a:ea typeface="Times New Roman" panose="02020603050405020304" pitchFamily="18" charset="0"/>
                <a:cs typeface="Times New Roman" panose="02020603050405020304" pitchFamily="18" charset="0"/>
              </a:rPr>
              <a:t>Academic record and compatibility with preferred university program</a:t>
            </a:r>
            <a:endParaRPr lang="en-US" sz="1700" b="0" u="none" dirty="0">
              <a:solidFill>
                <a:srgbClr val="00000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700" dirty="0">
                <a:solidFill>
                  <a:srgbClr val="000000"/>
                </a:solidFill>
                <a:latin typeface="Arial" panose="020B0604020202020204" pitchFamily="34" charset="0"/>
                <a:cs typeface="Arial" panose="020B0604020202020204" pitchFamily="34" charset="0"/>
              </a:rPr>
              <a:t>Certificate candidates only: Feasibility and impact of Social Change Initiative</a:t>
            </a:r>
            <a:endParaRPr lang="en-US" altLang="en-US" sz="1200" dirty="0">
              <a:latin typeface="Georgia" panose="02040502050405020303" pitchFamily="18" charset="0"/>
              <a:ea typeface="ヒラギノ角ゴ Pro W3" pitchFamily="-111" charset="-128"/>
            </a:endParaRPr>
          </a:p>
          <a:p>
            <a:pPr marL="171450" indent="-171450">
              <a:buFont typeface="Arial" panose="020B0604020202020204" pitchFamily="34" charset="0"/>
              <a:buChar char="•"/>
            </a:pPr>
            <a:endParaRPr lang="en-US" altLang="en-US" sz="1200" dirty="0">
              <a:latin typeface="Georgia" panose="02040502050405020303" pitchFamily="18" charset="0"/>
              <a:ea typeface="ヒラギノ角ゴ Pro W3" pitchFamily="-111" charset="-128"/>
            </a:endParaRPr>
          </a:p>
          <a:p>
            <a:pPr marL="171450" indent="-171450">
              <a:buFont typeface="Arial" panose="020B0604020202020204" pitchFamily="34" charset="0"/>
              <a:buChar char="•"/>
            </a:pPr>
            <a:r>
              <a:rPr lang="en-US" altLang="en-US" sz="1200" dirty="0">
                <a:latin typeface="Georgia" panose="02040502050405020303" pitchFamily="18" charset="0"/>
                <a:ea typeface="ヒラギノ角ゴ Pro W3" pitchFamily="-111" charset="-128"/>
              </a:rPr>
              <a:t>All applicants are notified of the results in November. Master’s finalists then apply to the university for acceptance. </a:t>
            </a:r>
          </a:p>
          <a:p>
            <a:pPr marL="0" indent="0">
              <a:buFont typeface="Arial" panose="020B0604020202020204" pitchFamily="34" charset="0"/>
              <a:buNone/>
            </a:pPr>
            <a:endParaRPr lang="en-US" altLang="en-US" sz="1200" dirty="0">
              <a:latin typeface="Georgia" panose="02040502050405020303" pitchFamily="18" charset="0"/>
              <a:ea typeface="ヒラギノ角ゴ Pro W3" pitchFamily="-111"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rgbClr val="060606"/>
                </a:solidFill>
                <a:latin typeface="Arial" panose="020B0604020202020204" pitchFamily="34" charset="0"/>
                <a:cs typeface="Arial" panose="020B0604020202020204" pitchFamily="34" charset="0"/>
              </a:rPr>
              <a:t>Once selected, master’s fellowship finalists must apply separately for university admission. </a:t>
            </a: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17</a:t>
            </a:fld>
            <a:endParaRPr lang="en-US"/>
          </a:p>
        </p:txBody>
      </p:sp>
    </p:spTree>
    <p:extLst>
      <p:ext uri="{BB962C8B-B14F-4D97-AF65-F5344CB8AC3E}">
        <p14:creationId xmlns:p14="http://schemas.microsoft.com/office/powerpoint/2010/main" val="2170023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18</a:t>
            </a:fld>
            <a:endParaRPr lang="en-US"/>
          </a:p>
        </p:txBody>
      </p:sp>
    </p:spTree>
    <p:extLst>
      <p:ext uri="{BB962C8B-B14F-4D97-AF65-F5344CB8AC3E}">
        <p14:creationId xmlns:p14="http://schemas.microsoft.com/office/powerpoint/2010/main" val="167793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The Rotary Peace Centers program has a vision of </a:t>
            </a:r>
            <a:r>
              <a:rPr lang="en-US" sz="1200" b="0" kern="1200" dirty="0">
                <a:solidFill>
                  <a:schemeClr val="tx1"/>
                </a:solidFill>
                <a:effectLst/>
                <a:latin typeface="Georgia" panose="02040502050405020303" pitchFamily="18" charset="0"/>
                <a:ea typeface="ヒラギノ角ゴ Pro W3" pitchFamily="-107" charset="-128"/>
                <a:cs typeface="ヒラギノ角ゴ Pro W3" pitchFamily="-107" charset="-128"/>
              </a:rPr>
              <a:t>creating sustainable peace</a:t>
            </a:r>
            <a:r>
              <a:rPr lang="en-US" sz="1200" b="0" kern="1200" baseline="0" dirty="0">
                <a:solidFill>
                  <a:schemeClr val="tx1"/>
                </a:solidFill>
                <a:effectLst/>
                <a:latin typeface="Georgia" panose="02040502050405020303" pitchFamily="18" charset="0"/>
                <a:ea typeface="ヒラギノ角ゴ Pro W3" pitchFamily="-107" charset="-128"/>
                <a:cs typeface="ヒラギノ角ゴ Pro W3" pitchFamily="-107" charset="-128"/>
              </a:rPr>
              <a:t> </a:t>
            </a:r>
            <a:r>
              <a:rPr lang="en-US" sz="1200" kern="1200" baseline="0" dirty="0">
                <a:solidFill>
                  <a:schemeClr val="tx1"/>
                </a:solidFill>
                <a:effectLst/>
                <a:latin typeface="Georgia" panose="02040502050405020303" pitchFamily="18" charset="0"/>
                <a:ea typeface="ヒラギノ角ゴ Pro W3" pitchFamily="-107" charset="-128"/>
                <a:cs typeface="ヒラギノ角ゴ Pro W3" pitchFamily="-107" charset="-128"/>
              </a:rPr>
              <a:t>―</a:t>
            </a: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 encompassing a network of peacebuilders and community leaders dedicated to preventing and resolving conflicts around the globe. </a:t>
            </a: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2</a:t>
            </a:fld>
            <a:endParaRPr lang="en-US"/>
          </a:p>
        </p:txBody>
      </p:sp>
    </p:spTree>
    <p:extLst>
      <p:ext uri="{BB962C8B-B14F-4D97-AF65-F5344CB8AC3E}">
        <p14:creationId xmlns:p14="http://schemas.microsoft.com/office/powerpoint/2010/main" val="94914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rPr>
              <a:t>To serve this vision, Rotary has developed partnerships with renowned universities that host the Rotary Peace Centers. The centers empower, educate, and increase the capacity of peacebuilders through rigorous academic training, practice, and global networking opportunities.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3</a:t>
            </a:fld>
            <a:endParaRPr lang="en-US"/>
          </a:p>
        </p:txBody>
      </p:sp>
    </p:spTree>
    <p:extLst>
      <p:ext uri="{BB962C8B-B14F-4D97-AF65-F5344CB8AC3E}">
        <p14:creationId xmlns:p14="http://schemas.microsoft.com/office/powerpoint/2010/main" val="2234893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Georgia"/>
                <a:ea typeface="ヒラギノ角ゴ Pro W3"/>
                <a:cs typeface="ヒラギノ角ゴ Pro W3" pitchFamily="-107" charset="-128"/>
              </a:rPr>
              <a:t>Since the Rotary Peace Centers began in 2002, </a:t>
            </a:r>
            <a:r>
              <a:rPr lang="en-US" b="0" strike="noStrike" dirty="0">
                <a:latin typeface="Georgia"/>
                <a:ea typeface="ヒラギノ角ゴ Pro W3"/>
                <a:cs typeface="ヒラギノ角ゴ Pro W3" pitchFamily="-107" charset="-128"/>
              </a:rPr>
              <a:t>over</a:t>
            </a:r>
            <a:r>
              <a:rPr lang="en-US" sz="1200" b="0" strike="noStrike" kern="1200" dirty="0">
                <a:solidFill>
                  <a:schemeClr val="tx1"/>
                </a:solidFill>
                <a:effectLst/>
                <a:latin typeface="Georgia"/>
                <a:ea typeface="ヒラギノ角ゴ Pro W3"/>
                <a:cs typeface="ヒラギノ角ゴ Pro W3" pitchFamily="-107" charset="-128"/>
              </a:rPr>
              <a:t> </a:t>
            </a:r>
            <a:r>
              <a:rPr lang="en-US" sz="1200" b="1" strike="noStrike" kern="1200" dirty="0">
                <a:solidFill>
                  <a:schemeClr val="tx1"/>
                </a:solidFill>
                <a:effectLst/>
                <a:latin typeface="Georgia"/>
                <a:ea typeface="ヒラギノ角ゴ Pro W3"/>
                <a:cs typeface="ヒラギノ角ゴ Pro W3" pitchFamily="-107" charset="-128"/>
              </a:rPr>
              <a:t>1,600</a:t>
            </a:r>
            <a:r>
              <a:rPr lang="en-US" sz="1200" b="0" strike="noStrike" kern="1200" dirty="0">
                <a:solidFill>
                  <a:schemeClr val="tx1"/>
                </a:solidFill>
                <a:effectLst/>
                <a:latin typeface="Georgia"/>
                <a:ea typeface="ヒラギノ角ゴ Pro W3"/>
                <a:cs typeface="ヒラギノ角ゴ Pro W3" pitchFamily="-107" charset="-128"/>
              </a:rPr>
              <a:t> </a:t>
            </a:r>
            <a:r>
              <a:rPr lang="en-US" sz="1200" b="0" kern="1200" dirty="0">
                <a:solidFill>
                  <a:schemeClr val="tx1"/>
                </a:solidFill>
                <a:effectLst/>
                <a:latin typeface="Georgia"/>
                <a:ea typeface="ヒラギノ角ゴ Pro W3"/>
                <a:cs typeface="ヒラギノ角ゴ Pro W3" pitchFamily="-107" charset="-128"/>
              </a:rPr>
              <a:t>people have graduated from our programs and are working on peace and development initiatives in more than </a:t>
            </a:r>
            <a:r>
              <a:rPr lang="en-US" sz="1200" b="1" kern="1200" dirty="0">
                <a:solidFill>
                  <a:schemeClr val="tx1"/>
                </a:solidFill>
                <a:effectLst/>
                <a:latin typeface="Georgia"/>
                <a:ea typeface="ヒラギノ角ゴ Pro W3"/>
                <a:cs typeface="ヒラギノ角ゴ Pro W3" pitchFamily="-107" charset="-128"/>
              </a:rPr>
              <a:t>140</a:t>
            </a:r>
            <a:r>
              <a:rPr lang="en-US" sz="1200" b="0" kern="1200" dirty="0">
                <a:solidFill>
                  <a:schemeClr val="tx1"/>
                </a:solidFill>
                <a:effectLst/>
                <a:latin typeface="Georgia"/>
                <a:ea typeface="ヒラギノ角ゴ Pro W3"/>
                <a:cs typeface="ヒラギノ角ゴ Pro W3" pitchFamily="-107" charset="-128"/>
              </a:rPr>
              <a:t> countries.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4</a:t>
            </a:fld>
            <a:endParaRPr lang="en-US"/>
          </a:p>
        </p:txBody>
      </p:sp>
    </p:spTree>
    <p:extLst>
      <p:ext uri="{BB962C8B-B14F-4D97-AF65-F5344CB8AC3E}">
        <p14:creationId xmlns:p14="http://schemas.microsoft.com/office/powerpoint/2010/main" val="1837230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0" dirty="0">
                <a:latin typeface="Georgia"/>
                <a:ea typeface="ヒラギノ角ゴ Pro W3"/>
              </a:rPr>
              <a:t>We have</a:t>
            </a:r>
            <a:r>
              <a:rPr lang="en-US" altLang="en-US" sz="1200" b="0" baseline="0" dirty="0">
                <a:latin typeface="Georgia"/>
                <a:ea typeface="ヒラギノ角ゴ Pro W3"/>
              </a:rPr>
              <a:t> seven</a:t>
            </a:r>
            <a:r>
              <a:rPr lang="en-US" altLang="en-US" sz="1200" b="0" dirty="0">
                <a:latin typeface="Georgia"/>
                <a:ea typeface="ヒラギノ角ゴ Pro W3"/>
              </a:rPr>
              <a:t> Rotary Peace Centers at eight universities.</a:t>
            </a:r>
            <a:r>
              <a:rPr lang="en-US" altLang="en-US" b="0" dirty="0">
                <a:latin typeface="Georgia"/>
                <a:ea typeface="ヒラギノ角ゴ Pro W3"/>
              </a:rPr>
              <a:t> </a:t>
            </a:r>
            <a:endParaRPr lang="en-US" altLang="en-US" sz="1200" b="0" dirty="0">
              <a:latin typeface="Georgia" panose="02040502050405020303" pitchFamily="18" charset="0"/>
              <a:ea typeface="ヒラギノ角ゴ Pro W3" pitchFamily="-111" charset="-128"/>
            </a:endParaRPr>
          </a:p>
          <a:p>
            <a:endParaRPr lang="en-US" altLang="en-US" sz="1200" b="0" dirty="0">
              <a:latin typeface="Georgia" panose="02040502050405020303" pitchFamily="18" charset="0"/>
              <a:ea typeface="ヒラギノ角ゴ Pro W3" pitchFamily="-111" charset="-128"/>
            </a:endParaRPr>
          </a:p>
          <a:p>
            <a:r>
              <a:rPr lang="en-US" altLang="en-US" sz="1200" b="0" dirty="0">
                <a:latin typeface="Georgia"/>
                <a:ea typeface="ヒラギノ角ゴ Pro W3"/>
              </a:rPr>
              <a:t>Five centers</a:t>
            </a:r>
            <a:r>
              <a:rPr lang="en-US" altLang="en-US" sz="1200" b="0" baseline="0" dirty="0">
                <a:latin typeface="Georgia"/>
                <a:ea typeface="ヒラギノ角ゴ Pro W3"/>
              </a:rPr>
              <a:t> </a:t>
            </a:r>
            <a:r>
              <a:rPr lang="en-US" altLang="en-US" sz="1200" b="0" dirty="0">
                <a:latin typeface="Georgia"/>
                <a:ea typeface="ヒラギノ角ゴ Pro W3"/>
              </a:rPr>
              <a:t>offer master’s degrees in disciplines related to peace and development:</a:t>
            </a:r>
            <a:r>
              <a:rPr lang="en-US" altLang="en-US" b="0" dirty="0">
                <a:latin typeface="Georgia"/>
                <a:ea typeface="ヒラギノ角ゴ Pro W3"/>
              </a:rPr>
              <a:t> </a:t>
            </a:r>
            <a:endParaRPr lang="en-US" altLang="en-US" sz="1200" b="0" dirty="0">
              <a:latin typeface="Georgia" panose="02040502050405020303" pitchFamily="18" charset="0"/>
              <a:ea typeface="ヒラギノ角ゴ Pro W3" pitchFamily="-111" charset="-128"/>
            </a:endParaRPr>
          </a:p>
          <a:p>
            <a:endParaRPr lang="en-US" altLang="en-US" sz="1200" dirty="0">
              <a:latin typeface="Georgia" panose="02040502050405020303" pitchFamily="18" charset="0"/>
              <a:ea typeface="ヒラギノ角ゴ Pro W3" pitchFamily="-111" charset="-128"/>
            </a:endParaRPr>
          </a:p>
          <a:p>
            <a:pPr>
              <a:buFontTx/>
              <a:buChar char="•"/>
            </a:pPr>
            <a:r>
              <a:rPr lang="en-US" altLang="en-US" sz="1200" dirty="0">
                <a:latin typeface="Georgia"/>
                <a:ea typeface="ヒラギノ角ゴ Pro W3"/>
              </a:rPr>
              <a:t>A</a:t>
            </a:r>
            <a:r>
              <a:rPr lang="en-US" altLang="en-US" sz="1200" baseline="0" dirty="0">
                <a:latin typeface="Georgia"/>
                <a:ea typeface="ヒラギノ角ゴ Pro W3"/>
              </a:rPr>
              <a:t> </a:t>
            </a:r>
            <a:r>
              <a:rPr lang="en-US" altLang="en-US" sz="1200" dirty="0">
                <a:latin typeface="Georgia"/>
                <a:ea typeface="ヒラギノ角ゴ Pro W3"/>
              </a:rPr>
              <a:t>joint program at Duke University and the University of North Carolina-Chapel Hill, USA</a:t>
            </a:r>
            <a:r>
              <a:rPr lang="en-US" altLang="en-US" dirty="0">
                <a:latin typeface="Georgia"/>
                <a:ea typeface="ヒラギノ角ゴ Pro W3"/>
              </a:rPr>
              <a:t> </a:t>
            </a:r>
            <a:endParaRPr lang="en-US" altLang="en-US" sz="1200" dirty="0">
              <a:latin typeface="Georgia" panose="02040502050405020303" pitchFamily="18" charset="0"/>
              <a:ea typeface="ヒラギノ角ゴ Pro W3" pitchFamily="-111" charset="-128"/>
            </a:endParaRPr>
          </a:p>
          <a:p>
            <a:pPr eaLnBrk="0" fontAlgn="base" hangingPunct="0">
              <a:spcBef>
                <a:spcPct val="30000"/>
              </a:spcBef>
              <a:spcAft>
                <a:spcPct val="0"/>
              </a:spcAft>
              <a:buFontTx/>
              <a:buChar char="•"/>
              <a:defRPr/>
            </a:pPr>
            <a:r>
              <a:rPr lang="en-US" altLang="en-US" sz="1200" dirty="0">
                <a:latin typeface="Georgia"/>
                <a:ea typeface="ヒラギノ角ゴ Pro W3"/>
              </a:rPr>
              <a:t>International Christian University, Japan</a:t>
            </a:r>
            <a:r>
              <a:rPr lang="en-US" altLang="en-US" dirty="0">
                <a:latin typeface="Georgia"/>
                <a:ea typeface="ヒラギノ角ゴ Pro W3"/>
              </a:rPr>
              <a:t> </a:t>
            </a:r>
            <a:endParaRPr lang="en-US" altLang="en-US" sz="1200" dirty="0">
              <a:latin typeface="Georgia" panose="02040502050405020303" pitchFamily="18" charset="0"/>
              <a:ea typeface="ヒラギノ角ゴ Pro W3" pitchFamily="-111" charset="-128"/>
            </a:endParaRPr>
          </a:p>
          <a:p>
            <a:pPr>
              <a:buFontTx/>
              <a:buChar char="•"/>
            </a:pPr>
            <a:r>
              <a:rPr lang="en-US" altLang="en-US" sz="1200" dirty="0">
                <a:latin typeface="Georgia"/>
                <a:ea typeface="ヒラギノ角ゴ Pro W3"/>
              </a:rPr>
              <a:t>University of Bradford, England</a:t>
            </a:r>
          </a:p>
          <a:p>
            <a:pPr eaLnBrk="0" fontAlgn="base" hangingPunct="0">
              <a:spcBef>
                <a:spcPct val="30000"/>
              </a:spcBef>
              <a:spcAft>
                <a:spcPct val="0"/>
              </a:spcAft>
              <a:buFontTx/>
              <a:buChar char="•"/>
              <a:defRPr/>
            </a:pPr>
            <a:r>
              <a:rPr lang="en-US" altLang="en-US" sz="1200" dirty="0">
                <a:latin typeface="Georgia"/>
                <a:ea typeface="ヒラギノ角ゴ Pro W3"/>
              </a:rPr>
              <a:t>University of Queensland, Australia</a:t>
            </a:r>
            <a:r>
              <a:rPr lang="en-US" altLang="en-US" dirty="0">
                <a:latin typeface="Georgia"/>
                <a:ea typeface="ヒラギノ角ゴ Pro W3"/>
              </a:rPr>
              <a:t> </a:t>
            </a:r>
            <a:endParaRPr lang="en-US" altLang="en-US" sz="1200" dirty="0">
              <a:latin typeface="Georgia" panose="02040502050405020303" pitchFamily="18" charset="0"/>
              <a:ea typeface="ヒラギノ角ゴ Pro W3" pitchFamily="-111" charset="-128"/>
            </a:endParaRPr>
          </a:p>
          <a:p>
            <a:pPr>
              <a:buFontTx/>
              <a:buChar char="•"/>
            </a:pPr>
            <a:r>
              <a:rPr lang="en-US" altLang="en-US" sz="1200" dirty="0">
                <a:latin typeface="Georgia"/>
                <a:ea typeface="ヒラギノ角ゴ Pro W3"/>
              </a:rPr>
              <a:t>Uppsala University,</a:t>
            </a:r>
            <a:r>
              <a:rPr lang="en-US" altLang="en-US" sz="1200" baseline="0" dirty="0">
                <a:latin typeface="Georgia"/>
                <a:ea typeface="ヒラギノ角ゴ Pro W3"/>
              </a:rPr>
              <a:t> </a:t>
            </a:r>
            <a:r>
              <a:rPr lang="en-US" altLang="en-US" sz="1200" dirty="0">
                <a:latin typeface="Georgia"/>
                <a:ea typeface="ヒラギノ角ゴ Pro W3"/>
              </a:rPr>
              <a:t>Sweden</a:t>
            </a:r>
          </a:p>
          <a:p>
            <a:endParaRPr lang="en-US" altLang="en-US" sz="1200" dirty="0">
              <a:latin typeface="Georgia" panose="02040502050405020303" pitchFamily="18" charset="0"/>
              <a:ea typeface="ヒラギノ角ゴ Pro W3" pitchFamily="-111" charset="-128"/>
            </a:endParaRPr>
          </a:p>
          <a:p>
            <a:r>
              <a:rPr lang="en-US" altLang="en-US" sz="1200" b="0" strike="noStrike" dirty="0">
                <a:latin typeface="Georgia"/>
                <a:ea typeface="ヒラギノ角ゴ Pro W3"/>
              </a:rPr>
              <a:t>Our center at </a:t>
            </a:r>
            <a:r>
              <a:rPr lang="en-US" altLang="en-US" sz="1200" b="0" dirty="0">
                <a:latin typeface="Georgia"/>
                <a:ea typeface="ヒラギノ角ゴ Pro W3"/>
              </a:rPr>
              <a:t>Makerere University in Uganda, offers a</a:t>
            </a:r>
            <a:r>
              <a:rPr lang="en-US" altLang="en-US" sz="1200" b="0" baseline="0" dirty="0">
                <a:latin typeface="Georgia"/>
                <a:ea typeface="ヒラギノ角ゴ Pro W3"/>
              </a:rPr>
              <a:t> </a:t>
            </a:r>
            <a:r>
              <a:rPr lang="en-US" altLang="en-US" b="0" dirty="0">
                <a:latin typeface="Georgia"/>
                <a:ea typeface="ヒラギノ角ゴ Pro W3"/>
              </a:rPr>
              <a:t>post-graduate diploma </a:t>
            </a:r>
            <a:r>
              <a:rPr lang="en-US" altLang="en-US" sz="1200" b="0" dirty="0">
                <a:latin typeface="Georgia"/>
                <a:ea typeface="ヒラギノ角ゴ Pro W3"/>
              </a:rPr>
              <a:t>in peace and </a:t>
            </a:r>
            <a:r>
              <a:rPr lang="en-US" altLang="en-US" b="0" dirty="0">
                <a:latin typeface="Georgia"/>
                <a:ea typeface="ヒラギノ角ゴ Pro W3"/>
              </a:rPr>
              <a:t>development</a:t>
            </a:r>
            <a:r>
              <a:rPr lang="en-US" altLang="en-US" sz="1200" b="0" dirty="0">
                <a:latin typeface="Georgia"/>
                <a:ea typeface="ヒラギノ角ゴ Pro W3"/>
              </a:rPr>
              <a:t>. The </a:t>
            </a:r>
            <a:r>
              <a:rPr lang="en-US" altLang="en-US" sz="1200" b="0" baseline="0" dirty="0">
                <a:latin typeface="Georgia"/>
                <a:ea typeface="ヒラギノ角ゴ Pro W3"/>
              </a:rPr>
              <a:t>yearlong program blends online learning, classroom studies, and a social change initiative.</a:t>
            </a:r>
            <a:r>
              <a:rPr lang="en-US" altLang="en-US" b="0" dirty="0">
                <a:latin typeface="Georgia"/>
                <a:ea typeface="ヒラギノ角ゴ Pro W3"/>
              </a:rPr>
              <a:t> </a:t>
            </a:r>
            <a:endParaRPr lang="en-US" altLang="en-US" sz="1200" b="0" dirty="0">
              <a:latin typeface="Georgia" panose="02040502050405020303" pitchFamily="18" charset="0"/>
              <a:ea typeface="ヒラギノ角ゴ Pro W3" pitchFamily="-111" charset="-128"/>
            </a:endParaRPr>
          </a:p>
          <a:p>
            <a:endParaRPr lang="en-US" b="0" dirty="0"/>
          </a:p>
          <a:p>
            <a:r>
              <a:rPr lang="en-US" sz="1200" b="1" dirty="0">
                <a:solidFill>
                  <a:srgbClr val="48595D"/>
                </a:solidFill>
                <a:effectLst/>
                <a:latin typeface="Arial" panose="020B0604020202020204" pitchFamily="34" charset="0"/>
                <a:ea typeface="Calibri" panose="020F0502020204030204" pitchFamily="34" charset="0"/>
                <a:cs typeface="Arial" panose="020B0604020202020204" pitchFamily="34" charset="0"/>
              </a:rPr>
              <a:t>*Please note that the certificate program at Chulalongkorn University in Thailand is not accepting applications in 2023, as The Rotary Foundation and the university conduct an evaluation of the program.</a:t>
            </a:r>
            <a:endParaRPr lang="en-US"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CB2294-2815-0641-BA18-00635844A3C8}" type="slidenum">
              <a:rPr lang="en-US" smtClean="0"/>
              <a:t>6</a:t>
            </a:fld>
            <a:endParaRPr lang="en-US"/>
          </a:p>
        </p:txBody>
      </p:sp>
    </p:spTree>
    <p:extLst>
      <p:ext uri="{BB962C8B-B14F-4D97-AF65-F5344CB8AC3E}">
        <p14:creationId xmlns:p14="http://schemas.microsoft.com/office/powerpoint/2010/main" val="2661131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latin typeface="Georgia"/>
                <a:ea typeface="ヒラギノ角ゴ Pro W3"/>
              </a:rPr>
              <a:t>Each year, Rotary Peace Fellows are selected to earn a master’s degree or a professional development certificate. </a:t>
            </a:r>
            <a:endParaRPr lang="en-US" altLang="en-US" b="0" dirty="0">
              <a:latin typeface="Georgia" panose="02040502050405020303" pitchFamily="18" charset="0"/>
              <a:ea typeface="ヒラギノ角ゴ Pro W3" pitchFamily="-111" charset="-128"/>
            </a:endParaRPr>
          </a:p>
          <a:p>
            <a:endParaRPr lang="en-US" altLang="en-US" b="0" dirty="0">
              <a:latin typeface="Georgia" panose="02040502050405020303" pitchFamily="18" charset="0"/>
              <a:ea typeface="ヒラギノ角ゴ Pro W3" pitchFamily="-111" charset="-128"/>
            </a:endParaRPr>
          </a:p>
          <a:p>
            <a:r>
              <a:rPr lang="en-US" altLang="en-US" b="0" dirty="0">
                <a:latin typeface="Georgia"/>
                <a:ea typeface="ヒラギノ角ゴ Pro W3"/>
              </a:rPr>
              <a:t>The two programs were created to provide those </a:t>
            </a:r>
            <a:r>
              <a:rPr lang="en-US" altLang="en-US" dirty="0">
                <a:latin typeface="Georgia"/>
                <a:ea typeface="ヒラギノ角ゴ Pro W3"/>
              </a:rPr>
              <a:t>near the start of their careers, as well as those with</a:t>
            </a:r>
            <a:r>
              <a:rPr lang="en-US" altLang="en-US" baseline="0" dirty="0">
                <a:latin typeface="Georgia"/>
                <a:ea typeface="ヒラギノ角ゴ Pro W3"/>
              </a:rPr>
              <a:t> proven </a:t>
            </a:r>
            <a:r>
              <a:rPr lang="en-US" altLang="en-US" dirty="0">
                <a:latin typeface="Georgia"/>
                <a:ea typeface="ヒラギノ角ゴ Pro W3"/>
              </a:rPr>
              <a:t>experience, with the educational opportunities that</a:t>
            </a:r>
            <a:r>
              <a:rPr lang="en-US" altLang="en-US" baseline="0" dirty="0">
                <a:latin typeface="Georgia"/>
                <a:ea typeface="ヒラギノ角ゴ Pro W3"/>
              </a:rPr>
              <a:t> will</a:t>
            </a:r>
            <a:r>
              <a:rPr lang="en-US" altLang="en-US" dirty="0">
                <a:latin typeface="Georgia"/>
                <a:ea typeface="ヒラギノ角ゴ Pro W3"/>
              </a:rPr>
              <a:t> further their careers in peacebuilding</a:t>
            </a:r>
            <a:r>
              <a:rPr lang="en-US" altLang="en-US" baseline="0" dirty="0">
                <a:latin typeface="Georgia"/>
                <a:ea typeface="ヒラギノ角ゴ Pro W3"/>
              </a:rPr>
              <a:t> and development.</a:t>
            </a:r>
            <a:r>
              <a:rPr lang="en-US" altLang="en-US" dirty="0">
                <a:latin typeface="Georgia"/>
                <a:ea typeface="ヒラギノ角ゴ Pro W3"/>
              </a:rPr>
              <a:t> </a:t>
            </a:r>
            <a:endParaRPr lang="en-US" altLang="en-US" dirty="0">
              <a:latin typeface="Georgia" panose="02040502050405020303" pitchFamily="18" charset="0"/>
              <a:ea typeface="ヒラギノ角ゴ Pro W3" pitchFamily="-111" charset="-128"/>
            </a:endParaRPr>
          </a:p>
          <a:p>
            <a:endParaRPr lang="en-US" altLang="en-US" dirty="0">
              <a:latin typeface="Georgia" panose="02040502050405020303" pitchFamily="18" charset="0"/>
              <a:ea typeface="ヒラギノ角ゴ Pro W3" pitchFamily="-111" charset="-128"/>
            </a:endParaRPr>
          </a:p>
          <a:p>
            <a:r>
              <a:rPr lang="en-US" altLang="en-US" dirty="0">
                <a:latin typeface="Georgia"/>
                <a:ea typeface="ヒラギノ角ゴ Pro W3"/>
              </a:rPr>
              <a:t>Each year, </a:t>
            </a:r>
            <a:r>
              <a:rPr lang="en-US" altLang="en-US" b="0" dirty="0">
                <a:latin typeface="Georgia"/>
                <a:ea typeface="ヒラギノ角ゴ Pro W3"/>
              </a:rPr>
              <a:t>50 fellows </a:t>
            </a:r>
            <a:r>
              <a:rPr lang="en-US" altLang="en-US" dirty="0">
                <a:latin typeface="Georgia"/>
                <a:ea typeface="ヒラギノ角ゴ Pro W3"/>
              </a:rPr>
              <a:t>are assigned to a </a:t>
            </a:r>
            <a:r>
              <a:rPr lang="en-US" altLang="en-US" b="0" dirty="0">
                <a:latin typeface="Georgia"/>
                <a:ea typeface="ヒラギノ角ゴ Pro W3"/>
              </a:rPr>
              <a:t>master’s</a:t>
            </a:r>
            <a:r>
              <a:rPr lang="en-US" altLang="en-US" b="0" baseline="0" dirty="0">
                <a:latin typeface="Georgia"/>
                <a:ea typeface="ヒラギノ角ゴ Pro W3"/>
              </a:rPr>
              <a:t> </a:t>
            </a:r>
            <a:r>
              <a:rPr lang="en-US" altLang="en-US" b="0" dirty="0">
                <a:latin typeface="Georgia"/>
                <a:ea typeface="ヒラギノ角ゴ Pro W3"/>
              </a:rPr>
              <a:t>program (10 per center) that</a:t>
            </a:r>
            <a:r>
              <a:rPr lang="en-US" altLang="en-US" dirty="0">
                <a:latin typeface="Georgia"/>
                <a:ea typeface="ヒラギノ角ゴ Pro W3"/>
              </a:rPr>
              <a:t> lasts from </a:t>
            </a:r>
            <a:r>
              <a:rPr lang="en-US" altLang="en-US" b="0" dirty="0">
                <a:latin typeface="Georgia"/>
                <a:ea typeface="ヒラギノ角ゴ Pro W3"/>
              </a:rPr>
              <a:t>15</a:t>
            </a:r>
            <a:r>
              <a:rPr lang="en-US" altLang="en-US" b="0" baseline="0" dirty="0">
                <a:latin typeface="Georgia"/>
                <a:ea typeface="ヒラギノ角ゴ Pro W3"/>
              </a:rPr>
              <a:t> </a:t>
            </a:r>
            <a:r>
              <a:rPr lang="en-US" altLang="en-US" b="0" dirty="0">
                <a:latin typeface="Georgia"/>
                <a:ea typeface="ヒラギノ角ゴ Pro W3"/>
              </a:rPr>
              <a:t>months to two years. </a:t>
            </a:r>
            <a:endParaRPr lang="en-US" altLang="en-US" b="0" dirty="0">
              <a:latin typeface="Georgia" panose="02040502050405020303" pitchFamily="18" charset="0"/>
              <a:ea typeface="ヒラギノ角ゴ Pro W3" pitchFamily="-111" charset="-128"/>
            </a:endParaRPr>
          </a:p>
          <a:p>
            <a:endParaRPr lang="en-US" altLang="en-US" b="0" dirty="0">
              <a:latin typeface="Georgia" panose="02040502050405020303" pitchFamily="18" charset="0"/>
              <a:ea typeface="ヒラギノ角ゴ Pro W3" pitchFamily="-111" charset="-128"/>
            </a:endParaRPr>
          </a:p>
          <a:p>
            <a:r>
              <a:rPr lang="en-US" altLang="en-US" b="0" dirty="0">
                <a:highlight>
                  <a:srgbClr val="FFFF00"/>
                </a:highlight>
                <a:latin typeface="Georgia"/>
                <a:ea typeface="ヒラギノ角ゴ Pro W3"/>
              </a:rPr>
              <a:t>This year, we will select 40 fellows to participate </a:t>
            </a:r>
            <a:r>
              <a:rPr lang="en-US" altLang="en-US" b="0" dirty="0">
                <a:latin typeface="Georgia"/>
                <a:ea typeface="ヒラギノ角ゴ Pro W3"/>
              </a:rPr>
              <a:t>in the one-year post-graduate certificate program, with two cohorts of up to 20 fellows participating </a:t>
            </a:r>
            <a:r>
              <a:rPr lang="en-US" altLang="en-US" b="0" baseline="0" dirty="0">
                <a:latin typeface="Georgia"/>
                <a:ea typeface="ヒラギノ角ゴ Pro W3"/>
              </a:rPr>
              <a:t>at Makerere University</a:t>
            </a:r>
            <a:endParaRPr lang="en-US" sz="1200" b="0" kern="1200" dirty="0">
              <a:solidFill>
                <a:schemeClr val="tx1"/>
              </a:solidFill>
              <a:effectLst/>
              <a:latin typeface="Arial" pitchFamily="-107" charset="0"/>
              <a:ea typeface="ヒラギノ角ゴ Pro W3" pitchFamily="-107" charset="-128"/>
              <a:cs typeface="ヒラギノ角ゴ Pro W3" pitchFamily="-107" charset="-128"/>
            </a:endParaRP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7</a:t>
            </a:fld>
            <a:endParaRPr lang="en-US"/>
          </a:p>
        </p:txBody>
      </p:sp>
    </p:spTree>
    <p:extLst>
      <p:ext uri="{BB962C8B-B14F-4D97-AF65-F5344CB8AC3E}">
        <p14:creationId xmlns:p14="http://schemas.microsoft.com/office/powerpoint/2010/main" val="1774813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Georgia"/>
                <a:ea typeface="ヒラギノ角ゴ Pro W3"/>
                <a:cs typeface="ヒラギノ角ゴ Pro W3" pitchFamily="-107" charset="-128"/>
              </a:rPr>
              <a:t>Teaching in the master’s programs is grounded in practical research.</a:t>
            </a:r>
            <a:r>
              <a:rPr lang="en-US" sz="1200" kern="1200" baseline="0" dirty="0">
                <a:solidFill>
                  <a:schemeClr val="tx1"/>
                </a:solidFill>
                <a:effectLst/>
                <a:latin typeface="Georgia"/>
                <a:ea typeface="ヒラギノ角ゴ Pro W3"/>
                <a:cs typeface="ヒラギノ角ゴ Pro W3" pitchFamily="-107" charset="-128"/>
              </a:rPr>
              <a:t> S</a:t>
            </a:r>
            <a:r>
              <a:rPr lang="en-US" sz="1200" kern="1200" dirty="0">
                <a:solidFill>
                  <a:schemeClr val="tx1"/>
                </a:solidFill>
                <a:effectLst/>
                <a:latin typeface="Georgia"/>
                <a:ea typeface="ヒラギノ角ゴ Pro W3"/>
                <a:cs typeface="ヒラギノ角ゴ Pro W3" pitchFamily="-107" charset="-128"/>
              </a:rPr>
              <a:t>tudents are enrolled graduate students with diverse backgrounds and professional experience.</a:t>
            </a:r>
            <a:r>
              <a:rPr lang="en-US" dirty="0">
                <a:latin typeface="Georgia"/>
                <a:ea typeface="ヒラギノ角ゴ Pro W3"/>
                <a:cs typeface="ヒラギノ角ゴ Pro W3" pitchFamily="-107" charset="-128"/>
              </a:rPr>
              <a:t> </a:t>
            </a:r>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en-US" altLang="en-US" dirty="0">
                <a:latin typeface="Georgia"/>
                <a:ea typeface="ヒラギノ角ゴ Pro W3"/>
              </a:rPr>
              <a:t>Fellows selected for the master’s program benefit from: </a:t>
            </a:r>
            <a:endParaRPr lang="en-US" altLang="en-US" dirty="0">
              <a:latin typeface="Georgia" panose="02040502050405020303" pitchFamily="18" charset="0"/>
              <a:ea typeface="ヒラギノ角ゴ Pro W3" pitchFamily="-111" charset="-128"/>
            </a:endParaRPr>
          </a:p>
          <a:p>
            <a:endParaRPr lang="en-US" altLang="en-US" dirty="0">
              <a:latin typeface="Georgia" panose="02040502050405020303" pitchFamily="18" charset="0"/>
              <a:ea typeface="ヒラギノ角ゴ Pro W3" pitchFamily="-111" charset="-128"/>
            </a:endParaRPr>
          </a:p>
          <a:p>
            <a:pPr>
              <a:buFontTx/>
              <a:buChar char="•"/>
            </a:pPr>
            <a:r>
              <a:rPr lang="en-US" altLang="en-US" dirty="0">
                <a:latin typeface="Georgia"/>
                <a:ea typeface="ヒラギノ角ゴ Pro W3"/>
              </a:rPr>
              <a:t>Academic training with diverse</a:t>
            </a:r>
            <a:r>
              <a:rPr lang="en-US" altLang="en-US" baseline="0" dirty="0">
                <a:latin typeface="Georgia"/>
                <a:ea typeface="ヒラギノ角ゴ Pro W3"/>
              </a:rPr>
              <a:t> </a:t>
            </a:r>
            <a:r>
              <a:rPr lang="en-US" altLang="en-US" dirty="0">
                <a:latin typeface="Georgia"/>
                <a:ea typeface="ヒラギノ角ゴ Pro W3"/>
              </a:rPr>
              <a:t>curricula</a:t>
            </a:r>
            <a:r>
              <a:rPr lang="en-US" altLang="en-US" baseline="0" dirty="0">
                <a:latin typeface="Georgia"/>
                <a:ea typeface="ヒラギノ角ゴ Pro W3"/>
              </a:rPr>
              <a:t>.</a:t>
            </a:r>
            <a:r>
              <a:rPr lang="en-US" altLang="en-US" dirty="0">
                <a:latin typeface="Georgia"/>
                <a:ea typeface="ヒラギノ角ゴ Pro W3"/>
              </a:rPr>
              <a:t> The centers build on the unique strengths of their university hosts and offer courses that examine peace and conflict through various frameworks. At all centers, the</a:t>
            </a:r>
            <a:r>
              <a:rPr lang="en-US" altLang="en-US" baseline="0" dirty="0">
                <a:latin typeface="Georgia"/>
                <a:ea typeface="ヒラギノ角ゴ Pro W3"/>
              </a:rPr>
              <a:t> </a:t>
            </a:r>
            <a:r>
              <a:rPr lang="en-US" altLang="en-US" dirty="0">
                <a:latin typeface="Georgia"/>
                <a:ea typeface="ヒラギノ角ゴ Pro W3"/>
              </a:rPr>
              <a:t>core coursework includes peace and conflict resolution with a focus on negotiation, mediation, human rights, or international development. </a:t>
            </a:r>
            <a:endParaRPr lang="en-US" altLang="en-US" dirty="0">
              <a:latin typeface="Georgia" panose="02040502050405020303" pitchFamily="18" charset="0"/>
              <a:ea typeface="ヒラギノ角ゴ Pro W3" pitchFamily="-111" charset="-128"/>
            </a:endParaRPr>
          </a:p>
          <a:p>
            <a:endParaRPr lang="en-US" altLang="en-US" dirty="0">
              <a:latin typeface="Georgia" panose="02040502050405020303" pitchFamily="18" charset="0"/>
              <a:ea typeface="ヒラギノ角ゴ Pro W3" pitchFamily="-111" charset="-128"/>
            </a:endParaRPr>
          </a:p>
          <a:p>
            <a:pPr>
              <a:buFontTx/>
              <a:buChar char="•"/>
            </a:pPr>
            <a:r>
              <a:rPr lang="en-US" altLang="en-US" dirty="0">
                <a:latin typeface="Georgia"/>
                <a:ea typeface="ヒラギノ角ゴ Pro W3"/>
              </a:rPr>
              <a:t>A fully</a:t>
            </a:r>
            <a:r>
              <a:rPr lang="en-US" altLang="en-US" baseline="0" dirty="0">
                <a:latin typeface="Georgia"/>
                <a:ea typeface="ヒラギノ角ゴ Pro W3"/>
              </a:rPr>
              <a:t> funded</a:t>
            </a:r>
            <a:r>
              <a:rPr lang="en-US" altLang="en-US" dirty="0">
                <a:latin typeface="Georgia"/>
                <a:ea typeface="ヒラギノ角ゴ Pro W3"/>
              </a:rPr>
              <a:t> applied field experience of 2-3 months that they design and carry out--an </a:t>
            </a:r>
            <a:r>
              <a:rPr lang="en-US" altLang="en-US" baseline="0" dirty="0">
                <a:latin typeface="Georgia"/>
                <a:ea typeface="ヒラギノ角ゴ Pro W3"/>
              </a:rPr>
              <a:t>opportunity to put theory into practice.</a:t>
            </a:r>
            <a:r>
              <a:rPr lang="en-US" altLang="en-US" dirty="0">
                <a:latin typeface="Georgia"/>
                <a:ea typeface="ヒラギノ角ゴ Pro W3"/>
              </a:rPr>
              <a:t> </a:t>
            </a:r>
            <a:endParaRPr lang="en-US" altLang="en-US" dirty="0">
              <a:latin typeface="Georgia" panose="02040502050405020303" pitchFamily="18" charset="0"/>
              <a:ea typeface="ヒラギノ角ゴ Pro W3" pitchFamily="-111" charset="-128"/>
            </a:endParaRPr>
          </a:p>
          <a:p>
            <a:pPr>
              <a:buFontTx/>
              <a:buNone/>
            </a:pPr>
            <a:endParaRPr lang="en-US" altLang="en-US" dirty="0">
              <a:latin typeface="Georgia" panose="02040502050405020303" pitchFamily="18" charset="0"/>
              <a:ea typeface="ヒラギノ角ゴ Pro W3" pitchFamily="-111" charset="-128"/>
            </a:endParaRPr>
          </a:p>
          <a:p>
            <a:pPr eaLnBrk="0" fontAlgn="base" hangingPunct="0">
              <a:spcBef>
                <a:spcPct val="30000"/>
              </a:spcBef>
              <a:spcAft>
                <a:spcPct val="0"/>
              </a:spcAft>
              <a:buFontTx/>
              <a:buChar char="•"/>
              <a:defRPr/>
            </a:pPr>
            <a:r>
              <a:rPr lang="en-US" altLang="en-US" dirty="0">
                <a:latin typeface="Georgia"/>
                <a:ea typeface="ヒラギノ角ゴ Pro W3"/>
              </a:rPr>
              <a:t>Opportunities</a:t>
            </a:r>
            <a:r>
              <a:rPr lang="en-US" altLang="en-US" baseline="0" dirty="0">
                <a:latin typeface="Georgia"/>
                <a:ea typeface="ヒラギノ角ゴ Pro W3"/>
              </a:rPr>
              <a:t> to </a:t>
            </a:r>
            <a:r>
              <a:rPr lang="en-US" altLang="en-US" dirty="0">
                <a:latin typeface="Georgia"/>
                <a:ea typeface="ヒラギノ角ゴ Pro W3"/>
              </a:rPr>
              <a:t>network with a cohort of diverse peace fellows as well as with Rotarians at home and in their host countries. </a:t>
            </a:r>
            <a:endParaRPr lang="en-US" altLang="en-US" dirty="0">
              <a:latin typeface="Georgia" panose="02040502050405020303" pitchFamily="18" charset="0"/>
              <a:ea typeface="ヒラギノ角ゴ Pro W3" pitchFamily="-111"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Georgia" panose="02040502050405020303" pitchFamily="18" charset="0"/>
              <a:ea typeface="ヒラギノ角ゴ Pro W3" pitchFamily="-111" charset="-128"/>
            </a:endParaRPr>
          </a:p>
          <a:p>
            <a:pPr eaLnBrk="0" fontAlgn="base" hangingPunct="0">
              <a:spcBef>
                <a:spcPct val="30000"/>
              </a:spcBef>
              <a:spcAft>
                <a:spcPct val="0"/>
              </a:spcAft>
              <a:buFontTx/>
              <a:buChar char="•"/>
              <a:defRPr/>
            </a:pPr>
            <a:r>
              <a:rPr lang="en-US" altLang="en-US" baseline="0" dirty="0">
                <a:latin typeface="Georgia"/>
                <a:ea typeface="ヒラギノ角ゴ Pro W3"/>
              </a:rPr>
              <a:t>A Rotary-sponsored workshop series that helps them develop professional skills in resiliency.</a:t>
            </a:r>
            <a:r>
              <a:rPr lang="en-US" altLang="en-US" dirty="0">
                <a:latin typeface="Georgia"/>
                <a:ea typeface="ヒラギノ角ゴ Pro W3"/>
              </a:rPr>
              <a:t> </a:t>
            </a:r>
            <a:endParaRPr lang="en-US" altLang="en-US" dirty="0">
              <a:latin typeface="Georgia" panose="02040502050405020303" pitchFamily="18" charset="0"/>
              <a:ea typeface="ヒラギノ角ゴ Pro W3" pitchFamily="-111" charset="-128"/>
            </a:endParaRPr>
          </a:p>
          <a:p>
            <a:r>
              <a:rPr lang="en-US" altLang="en-US" dirty="0">
                <a:latin typeface="Georgia"/>
                <a:ea typeface="ヒラギノ角ゴ Pro W3"/>
              </a:rPr>
              <a:t>	</a:t>
            </a:r>
          </a:p>
          <a:p>
            <a:pPr>
              <a:buFontTx/>
              <a:buChar char="•"/>
            </a:pPr>
            <a:r>
              <a:rPr lang="en-US" altLang="en-US" dirty="0">
                <a:latin typeface="Georgia"/>
                <a:ea typeface="ヒラギノ角ゴ Pro W3"/>
              </a:rPr>
              <a:t>The chance to present their research during an annual seminar hosted by the universities and local Rotarians. </a:t>
            </a:r>
            <a:endParaRPr lang="en-US" altLang="en-US" dirty="0">
              <a:latin typeface="Georgia" panose="02040502050405020303" pitchFamily="18" charset="0"/>
              <a:ea typeface="ヒラギノ角ゴ Pro W3" pitchFamily="-111" charset="-128"/>
            </a:endParaRPr>
          </a:p>
        </p:txBody>
      </p:sp>
      <p:sp>
        <p:nvSpPr>
          <p:cNvPr id="4" name="Slide Number Placeholder 3"/>
          <p:cNvSpPr>
            <a:spLocks noGrp="1"/>
          </p:cNvSpPr>
          <p:nvPr>
            <p:ph type="sldNum" sz="quarter" idx="10"/>
          </p:nvPr>
        </p:nvSpPr>
        <p:spPr/>
        <p:txBody>
          <a:bodyPr/>
          <a:lstStyle/>
          <a:p>
            <a:fld id="{55CB2294-2815-0641-BA18-00635844A3C8}" type="slidenum">
              <a:rPr lang="en-US" smtClean="0"/>
              <a:t>8</a:t>
            </a:fld>
            <a:endParaRPr lang="en-US"/>
          </a:p>
        </p:txBody>
      </p:sp>
    </p:spTree>
    <p:extLst>
      <p:ext uri="{BB962C8B-B14F-4D97-AF65-F5344CB8AC3E}">
        <p14:creationId xmlns:p14="http://schemas.microsoft.com/office/powerpoint/2010/main" val="347540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Georgia"/>
                <a:ea typeface="ヒラギノ角ゴ Pro W3"/>
                <a:cs typeface="ヒラギノ角ゴ Pro W3" pitchFamily="-107" charset="-128"/>
              </a:rPr>
              <a:t>The ideal master’s candidate</a:t>
            </a:r>
            <a:r>
              <a:rPr lang="en-AU" sz="1200" b="1" kern="1200" dirty="0">
                <a:solidFill>
                  <a:schemeClr val="tx1"/>
                </a:solidFill>
                <a:effectLst/>
                <a:latin typeface="Georgia"/>
                <a:ea typeface="ヒラギノ角ゴ Pro W3"/>
                <a:cs typeface="ヒラギノ角ゴ Pro W3" pitchFamily="-107" charset="-128"/>
              </a:rPr>
              <a:t> </a:t>
            </a:r>
            <a:r>
              <a:rPr lang="en-AU" sz="1200" kern="1200" dirty="0">
                <a:solidFill>
                  <a:schemeClr val="tx1"/>
                </a:solidFill>
                <a:effectLst/>
                <a:latin typeface="Georgia"/>
                <a:ea typeface="ヒラギノ角ゴ Pro W3"/>
                <a:cs typeface="ヒラギノ角ゴ Pro W3" pitchFamily="-107" charset="-128"/>
              </a:rPr>
              <a:t>is academically strong, has a bachelor’s degree in a related field, and has work experience in peace and development </a:t>
            </a:r>
            <a:r>
              <a:rPr lang="en-AU" sz="1200" b="0" kern="1200" dirty="0">
                <a:solidFill>
                  <a:schemeClr val="tx1"/>
                </a:solidFill>
                <a:effectLst/>
                <a:latin typeface="Georgia"/>
                <a:ea typeface="ヒラギノ角ゴ Pro W3"/>
                <a:cs typeface="ヒラギノ角ゴ Pro W3" pitchFamily="-107" charset="-128"/>
              </a:rPr>
              <a:t>that aligns with Rotary’s mission. </a:t>
            </a:r>
            <a:endParaRPr lang="en-AU" sz="1200" b="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endParaRPr lang="en-AU" sz="1200" b="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en-AU" sz="1200" b="0" kern="1200" dirty="0">
                <a:solidFill>
                  <a:schemeClr val="tx1"/>
                </a:solidFill>
                <a:effectLst/>
                <a:latin typeface="Georgia"/>
                <a:ea typeface="ヒラギノ角ゴ Pro W3"/>
                <a:cs typeface="ヒラギノ角ゴ Pro W3" pitchFamily="-107" charset="-128"/>
              </a:rPr>
              <a:t>Candidates need to demonstrate a commitment to peace and </a:t>
            </a:r>
            <a:r>
              <a:rPr lang="en-AU" b="0" dirty="0">
                <a:latin typeface="Georgia"/>
                <a:ea typeface="ヒラギノ角ゴ Pro W3"/>
                <a:cs typeface="ヒラギノ角ゴ Pro W3" pitchFamily="-107" charset="-128"/>
              </a:rPr>
              <a:t>conflict resolution</a:t>
            </a:r>
            <a:r>
              <a:rPr lang="en-AU" sz="1200" b="0" kern="1200" dirty="0">
                <a:solidFill>
                  <a:schemeClr val="tx1"/>
                </a:solidFill>
                <a:effectLst/>
                <a:latin typeface="Georgia"/>
                <a:ea typeface="ヒラギノ角ゴ Pro W3"/>
                <a:cs typeface="ヒラギノ角ゴ Pro W3" pitchFamily="-107" charset="-128"/>
              </a:rPr>
              <a:t>, be able to undertake extensive reading and research, and be able to </a:t>
            </a:r>
            <a:r>
              <a:rPr lang="en-AU" sz="1200" kern="1200" dirty="0">
                <a:solidFill>
                  <a:schemeClr val="tx1"/>
                </a:solidFill>
                <a:effectLst/>
                <a:latin typeface="Georgia"/>
                <a:ea typeface="ヒラギノ角ゴ Pro W3"/>
                <a:cs typeface="ヒラギノ角ゴ Pro W3" pitchFamily="-107" charset="-128"/>
              </a:rPr>
              <a:t>actively participate within a diverse cohort of students.</a:t>
            </a:r>
            <a:r>
              <a:rPr lang="en-AU" dirty="0">
                <a:latin typeface="Georgia"/>
                <a:ea typeface="ヒラギノ角ゴ Pro W3"/>
                <a:cs typeface="ヒラギノ角ゴ Pro W3" pitchFamily="-107" charset="-128"/>
              </a:rPr>
              <a:t> </a:t>
            </a:r>
            <a:endParaRPr lang="en-AU"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endParaRPr lang="en-AU"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en-AU" sz="1200" kern="1200" dirty="0">
                <a:solidFill>
                  <a:schemeClr val="tx1"/>
                </a:solidFill>
                <a:effectLst/>
                <a:latin typeface="Georgia"/>
                <a:ea typeface="ヒラギノ角ゴ Pro W3"/>
                <a:cs typeface="ヒラギノ角ゴ Pro W3" pitchFamily="-107" charset="-128"/>
              </a:rPr>
              <a:t>After the program, </a:t>
            </a:r>
            <a:r>
              <a:rPr lang="en-US" sz="1200" kern="1200" dirty="0">
                <a:solidFill>
                  <a:schemeClr val="tx1"/>
                </a:solidFill>
                <a:effectLst/>
                <a:latin typeface="Georgia"/>
                <a:ea typeface="ヒラギノ角ゴ Pro W3"/>
                <a:cs typeface="ヒラギノ角ゴ Pro W3" pitchFamily="-107" charset="-128"/>
              </a:rPr>
              <a:t>candidates should be willing to share their own work and experience, staying in touch with peace fellows in their region and maintaining strong connections with Rotary members.</a:t>
            </a: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r>
              <a:rPr lang="en-US" sz="1200" kern="1200" dirty="0">
                <a:solidFill>
                  <a:schemeClr val="tx1"/>
                </a:solidFill>
                <a:effectLst/>
                <a:latin typeface="Georgia"/>
                <a:ea typeface="ヒラギノ角ゴ Pro W3"/>
                <a:cs typeface="ヒラギノ角ゴ Pro W3" pitchFamily="-107" charset="-128"/>
              </a:rPr>
              <a:t>Master’s degree candidates must also:</a:t>
            </a: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171450" lvl="0" indent="-171450">
              <a:buFont typeface="Arial" panose="020B0604020202020204" pitchFamily="34" charset="0"/>
              <a:buChar char="•"/>
            </a:pPr>
            <a:r>
              <a:rPr lang="en-US" sz="1200" kern="1200" dirty="0">
                <a:solidFill>
                  <a:schemeClr val="tx1"/>
                </a:solidFill>
                <a:effectLst/>
                <a:latin typeface="Georgia"/>
                <a:ea typeface="ヒラギノ角ゴ Pro W3"/>
                <a:cs typeface="ヒラギノ角ゴ Pro W3" pitchFamily="-107" charset="-128"/>
              </a:rPr>
              <a:t>Be proficient in English</a:t>
            </a:r>
          </a:p>
          <a:p>
            <a:pPr marL="171450" lvl="0" indent="-171450">
              <a:buFont typeface="Arial" panose="020B0604020202020204" pitchFamily="34" charset="0"/>
              <a:buChar char="•"/>
            </a:pPr>
            <a:r>
              <a:rPr lang="en-US" sz="1200" kern="1200" dirty="0">
                <a:solidFill>
                  <a:schemeClr val="tx1"/>
                </a:solidFill>
                <a:effectLst/>
                <a:latin typeface="Georgia"/>
                <a:ea typeface="ヒラギノ角ゴ Pro W3"/>
                <a:cs typeface="ヒラギノ角ゴ Pro W3" pitchFamily="-107" charset="-128"/>
              </a:rPr>
              <a:t>Have a strong commitment to cross-cultural understanding and peace as shown through professional and academic achievements and personal or community service</a:t>
            </a:r>
          </a:p>
          <a:p>
            <a:pPr marL="171450" indent="-171450">
              <a:buFont typeface="Arial" panose="020B0604020202020204" pitchFamily="34" charset="0"/>
              <a:buChar char="•"/>
            </a:pPr>
            <a:r>
              <a:rPr lang="en-US" sz="1200" kern="1200" dirty="0">
                <a:solidFill>
                  <a:schemeClr val="tx1"/>
                </a:solidFill>
                <a:effectLst/>
                <a:latin typeface="Georgia"/>
                <a:ea typeface="ヒラギノ角ゴ Pro W3"/>
                <a:cs typeface="ヒラギノ角ゴ Pro W3" pitchFamily="-107" charset="-128"/>
              </a:rPr>
              <a:t>Demonstrate leadership skills</a:t>
            </a:r>
            <a:r>
              <a:rPr lang="en-US" dirty="0">
                <a:latin typeface="Georgia"/>
                <a:ea typeface="ヒラギノ角ゴ Pro W3"/>
                <a:cs typeface="ヒラギノ角ゴ Pro W3" pitchFamily="-107" charset="-128"/>
              </a:rPr>
              <a:t> </a:t>
            </a:r>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171450" lvl="0" indent="-171450">
              <a:buFont typeface="Arial" panose="020B0604020202020204" pitchFamily="34" charset="0"/>
              <a:buChar char="•"/>
            </a:pPr>
            <a:r>
              <a:rPr lang="en-US" sz="1200" kern="1200" dirty="0">
                <a:solidFill>
                  <a:schemeClr val="tx1"/>
                </a:solidFill>
                <a:effectLst/>
                <a:latin typeface="Georgia"/>
                <a:ea typeface="ヒラギノ角ゴ Pro W3"/>
                <a:cs typeface="ヒラギノ角ゴ Pro W3" pitchFamily="-107" charset="-128"/>
              </a:rPr>
              <a:t>Have at least three years of full-time experience in peace or development work</a:t>
            </a:r>
          </a:p>
          <a:p>
            <a:pPr marL="171450" indent="-171450">
              <a:buFont typeface="Arial" panose="020B0604020202020204" pitchFamily="34" charset="0"/>
              <a:buChar char="•"/>
            </a:pPr>
            <a:endParaRPr lang="en-US" dirty="0">
              <a:latin typeface="Georgia"/>
              <a:ea typeface="ヒラギノ角ゴ Pro W3"/>
              <a:cs typeface="ヒラギノ角ゴ Pro W3" pitchFamily="-107" charset="-128"/>
            </a:endParaRPr>
          </a:p>
          <a:p>
            <a:pPr marL="171450" indent="-171450">
              <a:buFont typeface="Arial" panose="020B0604020202020204" pitchFamily="34" charset="0"/>
              <a:buChar char="•"/>
            </a:pPr>
            <a:endParaRPr lang="en-US" dirty="0">
              <a:latin typeface="Georgia"/>
              <a:ea typeface="ヒラギノ角ゴ Pro W3"/>
              <a:cs typeface="ヒラギノ角ゴ Pro W3" pitchFamily="-107" charset="-128"/>
            </a:endParaRPr>
          </a:p>
        </p:txBody>
      </p:sp>
      <p:sp>
        <p:nvSpPr>
          <p:cNvPr id="4" name="Slide Number Placeholder 3"/>
          <p:cNvSpPr>
            <a:spLocks noGrp="1"/>
          </p:cNvSpPr>
          <p:nvPr>
            <p:ph type="sldNum" sz="quarter" idx="10"/>
          </p:nvPr>
        </p:nvSpPr>
        <p:spPr/>
        <p:txBody>
          <a:bodyPr/>
          <a:lstStyle/>
          <a:p>
            <a:fld id="{55CB2294-2815-0641-BA18-00635844A3C8}" type="slidenum">
              <a:rPr lang="en-US" smtClean="0"/>
              <a:t>9</a:t>
            </a:fld>
            <a:endParaRPr lang="en-US"/>
          </a:p>
        </p:txBody>
      </p:sp>
    </p:spTree>
    <p:extLst>
      <p:ext uri="{BB962C8B-B14F-4D97-AF65-F5344CB8AC3E}">
        <p14:creationId xmlns:p14="http://schemas.microsoft.com/office/powerpoint/2010/main" val="768969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2">
                    <a:lumMod val="10000"/>
                  </a:schemeClr>
                </a:solidFill>
                <a:latin typeface="Georgia"/>
              </a:rPr>
              <a:t>The professional development certificate program is aimed at </a:t>
            </a:r>
            <a:r>
              <a:rPr lang="en-US" sz="1200" b="0" i="0" kern="1200" dirty="0">
                <a:solidFill>
                  <a:schemeClr val="tx1"/>
                </a:solidFill>
                <a:effectLst/>
                <a:latin typeface="+mn-lt"/>
                <a:ea typeface="+mn-ea"/>
                <a:cs typeface="+mn-cs"/>
              </a:rPr>
              <a:t>mid-career peace and development leaders with at least five years of relevant work experience. This program is intended for working professionals and requires 11 weeks of on-site participation. Fellows earn a </a:t>
            </a:r>
            <a:r>
              <a:rPr lang="en-US" sz="1200" b="0" dirty="0">
                <a:solidFill>
                  <a:schemeClr val="bg2">
                    <a:lumMod val="10000"/>
                  </a:schemeClr>
                </a:solidFill>
                <a:latin typeface="Georgia"/>
              </a:rPr>
              <a:t>post-graduate diploma upon completion of the program</a:t>
            </a:r>
            <a:r>
              <a:rPr lang="en-US" b="0" dirty="0">
                <a:solidFill>
                  <a:schemeClr val="bg2">
                    <a:lumMod val="10000"/>
                  </a:schemeClr>
                </a:solidFill>
                <a:latin typeface="Georgia"/>
              </a:rPr>
              <a:t>.</a:t>
            </a:r>
            <a:endParaRPr lang="en-US" sz="1200" b="0" dirty="0">
              <a:solidFill>
                <a:schemeClr val="bg2">
                  <a:lumMod val="10000"/>
                </a:schemeClr>
              </a:solidFill>
              <a:latin typeface="Georgia" panose="02040502050405020303" pitchFamily="18" charset="0"/>
            </a:endParaRPr>
          </a:p>
          <a:p>
            <a:endParaRPr lang="en-US" sz="1200" b="0" dirty="0">
              <a:solidFill>
                <a:schemeClr val="bg2">
                  <a:lumMod val="10000"/>
                </a:schemeClr>
              </a:solidFill>
              <a:latin typeface="Georgia" panose="02040502050405020303" pitchFamily="18" charset="0"/>
            </a:endParaRPr>
          </a:p>
          <a:p>
            <a:r>
              <a:rPr lang="en-US" sz="1200" b="0" dirty="0">
                <a:solidFill>
                  <a:schemeClr val="bg2">
                    <a:lumMod val="10000"/>
                  </a:schemeClr>
                </a:solidFill>
                <a:latin typeface="Georgia"/>
              </a:rPr>
              <a:t>During the one-year program, students with diverse backgrounds and professional experience gain practical skills to promote peace</a:t>
            </a:r>
            <a:r>
              <a:rPr lang="en-US" sz="1200" b="0" baseline="0" dirty="0">
                <a:solidFill>
                  <a:schemeClr val="bg2">
                    <a:lumMod val="10000"/>
                  </a:schemeClr>
                </a:solidFill>
                <a:latin typeface="Georgia"/>
              </a:rPr>
              <a:t> </a:t>
            </a:r>
            <a:r>
              <a:rPr lang="en-US" sz="1200" b="0" dirty="0">
                <a:solidFill>
                  <a:schemeClr val="bg2">
                    <a:lumMod val="10000"/>
                  </a:schemeClr>
                </a:solidFill>
                <a:latin typeface="Georgia"/>
              </a:rPr>
              <a:t>in their communities and around the globe. </a:t>
            </a:r>
            <a:r>
              <a:rPr lang="en-US" sz="1200" b="0" i="0" kern="1200" dirty="0">
                <a:solidFill>
                  <a:schemeClr val="tx1"/>
                </a:solidFill>
                <a:effectLst/>
                <a:latin typeface="+mn-lt"/>
                <a:ea typeface="+mn-ea"/>
                <a:cs typeface="+mn-cs"/>
              </a:rPr>
              <a:t>Candidates need to come to the program with a social change initiative to promote peace and development within the program region and have a clear vision of how the fellowship experience and network will help advance their peace work and increase their impact. </a:t>
            </a:r>
            <a:endParaRPr lang="en-US" sz="1200" b="0" strike="sngStrike" dirty="0">
              <a:solidFill>
                <a:schemeClr val="bg2">
                  <a:lumMod val="10000"/>
                </a:schemeClr>
              </a:solidFill>
              <a:latin typeface="Georgia" panose="02040502050405020303" pitchFamily="18" charset="0"/>
            </a:endParaRPr>
          </a:p>
          <a:p>
            <a:endParaRPr lang="en-US" sz="1200" b="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pPr marL="0" indent="0">
              <a:buFont typeface="Arial" panose="020B0604020202020204" pitchFamily="34" charset="0"/>
              <a:buNone/>
            </a:pPr>
            <a:r>
              <a:rPr lang="en-US" sz="1200" b="0" baseline="0" dirty="0">
                <a:latin typeface="Georgia"/>
              </a:rPr>
              <a:t>Rotary is selecting a </a:t>
            </a:r>
            <a:r>
              <a:rPr lang="en-US" sz="1200" b="0" dirty="0">
                <a:latin typeface="Georgia"/>
              </a:rPr>
              <a:t>cohort of up to 20 peace fellows to begin studies in January and September at Makerere University</a:t>
            </a:r>
            <a:r>
              <a:rPr lang="en-US" sz="1200" b="0" baseline="0" dirty="0">
                <a:latin typeface="Georgia"/>
              </a:rPr>
              <a:t>. The c</a:t>
            </a:r>
            <a:r>
              <a:rPr lang="en-US" sz="1200" b="0" dirty="0">
                <a:latin typeface="Georgia"/>
              </a:rPr>
              <a:t>ohorts</a:t>
            </a:r>
            <a:r>
              <a:rPr lang="en-US" sz="1200" b="0" baseline="0" dirty="0">
                <a:latin typeface="Georgia"/>
              </a:rPr>
              <a:t> will have some overlap </a:t>
            </a:r>
            <a:r>
              <a:rPr lang="en-US" sz="1200" b="0" dirty="0">
                <a:latin typeface="Georgia"/>
              </a:rPr>
              <a:t>to encourage </a:t>
            </a:r>
            <a:r>
              <a:rPr lang="en-US" sz="1200" b="0" baseline="0" dirty="0">
                <a:latin typeface="Georgia"/>
              </a:rPr>
              <a:t>a sense of community and increase networking opportunities.</a:t>
            </a:r>
            <a:endParaRPr lang="en-US" sz="1200" b="0" dirty="0">
              <a:latin typeface="Georgia"/>
            </a:endParaRPr>
          </a:p>
          <a:p>
            <a:pPr marL="0" indent="0">
              <a:buFont typeface="Arial" panose="020B0604020202020204" pitchFamily="34" charset="0"/>
              <a:buNone/>
            </a:pPr>
            <a:endParaRPr lang="en-US" sz="1200" b="0" dirty="0">
              <a:latin typeface="Georgia" panose="02040502050405020303" pitchFamily="18" charset="0"/>
            </a:endParaRPr>
          </a:p>
          <a:p>
            <a:r>
              <a:rPr lang="en-US" sz="1200" b="0" dirty="0">
                <a:latin typeface="Georgia"/>
              </a:rPr>
              <a:t>The</a:t>
            </a:r>
            <a:r>
              <a:rPr lang="en-US" sz="1200" b="0" baseline="0" dirty="0">
                <a:latin typeface="Georgia"/>
              </a:rPr>
              <a:t> </a:t>
            </a:r>
            <a:r>
              <a:rPr lang="en-US" sz="1200" b="0" dirty="0">
                <a:latin typeface="Georgia"/>
              </a:rPr>
              <a:t>program includes:</a:t>
            </a:r>
            <a:r>
              <a:rPr lang="en-US" b="0" dirty="0">
                <a:latin typeface="Georgia"/>
              </a:rPr>
              <a:t> </a:t>
            </a:r>
          </a:p>
          <a:p>
            <a:pPr marL="171450" indent="-171450">
              <a:buFont typeface="Arial" panose="020B0604020202020204" pitchFamily="34" charset="0"/>
              <a:buChar char="•"/>
            </a:pPr>
            <a:r>
              <a:rPr lang="en-US" sz="1200" b="0" dirty="0">
                <a:latin typeface="Georgia"/>
              </a:rPr>
              <a:t>An online preliminary course that provides baseline knowledge and sets expectations</a:t>
            </a:r>
            <a:r>
              <a:rPr lang="en-US" sz="1200" b="0" baseline="0" dirty="0">
                <a:latin typeface="Georgia"/>
              </a:rPr>
              <a:t> </a:t>
            </a:r>
            <a:r>
              <a:rPr lang="en-US" sz="1200" b="0" dirty="0">
                <a:latin typeface="Georgia"/>
              </a:rPr>
              <a:t>for incoming</a:t>
            </a:r>
            <a:r>
              <a:rPr lang="en-US" sz="1200" b="0" baseline="0" dirty="0">
                <a:latin typeface="Georgia"/>
              </a:rPr>
              <a:t> fellows</a:t>
            </a:r>
          </a:p>
          <a:p>
            <a:pPr marL="171450" indent="-171450">
              <a:buFont typeface="Arial" panose="020B0604020202020204" pitchFamily="34" charset="0"/>
              <a:buChar char="•"/>
            </a:pPr>
            <a:r>
              <a:rPr lang="en-US" sz="1200" b="0" dirty="0">
                <a:latin typeface="Georgia"/>
              </a:rPr>
              <a:t>A 10-week on-site</a:t>
            </a:r>
            <a:r>
              <a:rPr lang="en-US" sz="1200" b="0" baseline="0" dirty="0">
                <a:latin typeface="Georgia"/>
              </a:rPr>
              <a:t> course that</a:t>
            </a:r>
            <a:r>
              <a:rPr lang="en-US" sz="1200" b="0" dirty="0">
                <a:latin typeface="Georgia"/>
              </a:rPr>
              <a:t> includes</a:t>
            </a:r>
            <a:r>
              <a:rPr lang="en-US" sz="1200" b="0" baseline="0" dirty="0">
                <a:latin typeface="Georgia"/>
              </a:rPr>
              <a:t> field studies</a:t>
            </a:r>
          </a:p>
          <a:p>
            <a:pPr marL="171450" indent="-171450">
              <a:buFont typeface="Arial" panose="020B0604020202020204" pitchFamily="34" charset="0"/>
              <a:buChar char="•"/>
            </a:pPr>
            <a:r>
              <a:rPr lang="en-US" sz="1200" b="0" dirty="0">
                <a:latin typeface="Georgia"/>
              </a:rPr>
              <a:t>A 9-month</a:t>
            </a:r>
            <a:r>
              <a:rPr lang="en-US" sz="1200" b="0" baseline="0" dirty="0">
                <a:latin typeface="Georgia"/>
              </a:rPr>
              <a:t> independent project period, with interactive online sessions, during which </a:t>
            </a:r>
            <a:r>
              <a:rPr lang="en-US" sz="1200" b="0" dirty="0">
                <a:latin typeface="Georgia"/>
              </a:rPr>
              <a:t>fellows work on a</a:t>
            </a:r>
            <a:r>
              <a:rPr lang="en-US" sz="1200" b="0" baseline="0" dirty="0">
                <a:latin typeface="Georgia"/>
              </a:rPr>
              <a:t> social change initiative </a:t>
            </a:r>
            <a:r>
              <a:rPr lang="en-US" sz="1200" b="0" dirty="0">
                <a:latin typeface="Georgia"/>
              </a:rPr>
              <a:t>in</a:t>
            </a:r>
            <a:r>
              <a:rPr lang="en-US" sz="1200" b="0" baseline="0" dirty="0">
                <a:latin typeface="Georgia"/>
              </a:rPr>
              <a:t> </a:t>
            </a:r>
            <a:r>
              <a:rPr lang="en-US" sz="1200" b="0" dirty="0">
                <a:latin typeface="Georgia"/>
              </a:rPr>
              <a:t>their community or workplace.</a:t>
            </a:r>
            <a:r>
              <a:rPr lang="en-US" dirty="0">
                <a:latin typeface="Georgia"/>
              </a:rPr>
              <a:t> </a:t>
            </a:r>
            <a:endParaRPr lang="en-US" sz="1200" b="1" baseline="0" dirty="0">
              <a:latin typeface="Georgia" panose="02040502050405020303" pitchFamily="18" charset="0"/>
            </a:endParaRPr>
          </a:p>
          <a:p>
            <a:pPr marL="171450" indent="-171450">
              <a:buFont typeface="Arial" panose="020B0604020202020204" pitchFamily="34" charset="0"/>
              <a:buChar char="•"/>
            </a:pPr>
            <a:r>
              <a:rPr lang="en-US" sz="1200" dirty="0">
                <a:latin typeface="Georgia"/>
              </a:rPr>
              <a:t>A one-week capstone</a:t>
            </a:r>
            <a:r>
              <a:rPr lang="en-US" sz="1200" baseline="0" dirty="0">
                <a:latin typeface="Georgia"/>
              </a:rPr>
              <a:t> seminar for fellows </a:t>
            </a:r>
            <a:r>
              <a:rPr lang="en-US" sz="1200" dirty="0">
                <a:latin typeface="Georgia"/>
              </a:rPr>
              <a:t>to reflect and report on their</a:t>
            </a:r>
            <a:r>
              <a:rPr lang="en-US" sz="1200" baseline="0" dirty="0">
                <a:latin typeface="Georgia"/>
              </a:rPr>
              <a:t> Positive P</a:t>
            </a:r>
            <a:r>
              <a:rPr lang="en-US" sz="1200" dirty="0">
                <a:latin typeface="Georgia"/>
              </a:rPr>
              <a:t>eace efforts and impact.</a:t>
            </a:r>
            <a:r>
              <a:rPr lang="en-US" dirty="0">
                <a:latin typeface="Georgia"/>
              </a:rPr>
              <a:t> </a:t>
            </a:r>
            <a:endParaRPr lang="en-GB" sz="1200" dirty="0">
              <a:latin typeface="Georgia" panose="02040502050405020303" pitchFamily="18" charset="0"/>
            </a:endParaRPr>
          </a:p>
          <a:p>
            <a:pPr marL="171450" indent="-171450">
              <a:buFont typeface="Arial" panose="020B0604020202020204" pitchFamily="34" charset="0"/>
              <a:buChar char="•"/>
            </a:pPr>
            <a:endParaRPr lang="en-GB" sz="1200" dirty="0">
              <a:latin typeface="Georgia" panose="02040502050405020303" pitchFamily="18" charset="0"/>
            </a:endParaRPr>
          </a:p>
          <a:p>
            <a:endParaRPr lang="en-US" sz="1200" kern="1200" dirty="0">
              <a:solidFill>
                <a:schemeClr val="tx1"/>
              </a:solidFill>
              <a:effectLst/>
              <a:latin typeface="Georgia" panose="02040502050405020303" pitchFamily="18" charset="0"/>
              <a:ea typeface="ヒラギノ角ゴ Pro W3" pitchFamily="-107" charset="-128"/>
              <a:cs typeface="ヒラギノ角ゴ Pro W3" pitchFamily="-107" charset="-128"/>
            </a:endParaRPr>
          </a:p>
          <a:p>
            <a:endParaRPr lang="en-US" dirty="0"/>
          </a:p>
        </p:txBody>
      </p:sp>
      <p:sp>
        <p:nvSpPr>
          <p:cNvPr id="4" name="Slide Number Placeholder 3"/>
          <p:cNvSpPr>
            <a:spLocks noGrp="1"/>
          </p:cNvSpPr>
          <p:nvPr>
            <p:ph type="sldNum" sz="quarter" idx="10"/>
          </p:nvPr>
        </p:nvSpPr>
        <p:spPr/>
        <p:txBody>
          <a:bodyPr/>
          <a:lstStyle/>
          <a:p>
            <a:fld id="{55CB2294-2815-0641-BA18-00635844A3C8}" type="slidenum">
              <a:rPr lang="en-US" smtClean="0"/>
              <a:t>10</a:t>
            </a:fld>
            <a:endParaRPr lang="en-US"/>
          </a:p>
        </p:txBody>
      </p:sp>
    </p:spTree>
    <p:extLst>
      <p:ext uri="{BB962C8B-B14F-4D97-AF65-F5344CB8AC3E}">
        <p14:creationId xmlns:p14="http://schemas.microsoft.com/office/powerpoint/2010/main" val="4275716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B534E8-6B0C-8A41-9869-A3F5CDF2CC98}"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1C85-46E5-8649-8CB5-559295B1D80A}" type="slidenum">
              <a:rPr lang="en-US" smtClean="0"/>
              <a:t>‹nr.›</a:t>
            </a:fld>
            <a:endParaRPr lang="en-US"/>
          </a:p>
        </p:txBody>
      </p:sp>
    </p:spTree>
    <p:extLst>
      <p:ext uri="{BB962C8B-B14F-4D97-AF65-F5344CB8AC3E}">
        <p14:creationId xmlns:p14="http://schemas.microsoft.com/office/powerpoint/2010/main" val="169493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xt Section Alternativ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DB262A-17B2-BB45-8AF9-6B1E5914EE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36600"/>
            <a:ext cx="12196373" cy="8334188"/>
          </a:xfrm>
          <a:prstGeom prst="rect">
            <a:avLst/>
          </a:prstGeom>
        </p:spPr>
      </p:pic>
      <p:sp>
        <p:nvSpPr>
          <p:cNvPr id="7" name="Rectangle 6">
            <a:extLst>
              <a:ext uri="{FF2B5EF4-FFF2-40B4-BE49-F238E27FC236}">
                <a16:creationId xmlns:a16="http://schemas.microsoft.com/office/drawing/2014/main" id="{433C1993-645F-A34B-ACA3-411227D0BBEB}"/>
              </a:ext>
            </a:extLst>
          </p:cNvPr>
          <p:cNvSpPr/>
          <p:nvPr userDrawn="1"/>
        </p:nvSpPr>
        <p:spPr>
          <a:xfrm>
            <a:off x="-1" y="0"/>
            <a:ext cx="4780548"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Text Placeholder 10">
            <a:extLst>
              <a:ext uri="{FF2B5EF4-FFF2-40B4-BE49-F238E27FC236}">
                <a16:creationId xmlns:a16="http://schemas.microsoft.com/office/drawing/2014/main" id="{C4E2529B-3A8B-F54B-8B5C-A48E7A468447}"/>
              </a:ext>
            </a:extLst>
          </p:cNvPr>
          <p:cNvSpPr>
            <a:spLocks noGrp="1"/>
          </p:cNvSpPr>
          <p:nvPr>
            <p:ph type="body" sz="quarter" idx="10" hasCustomPrompt="1"/>
          </p:nvPr>
        </p:nvSpPr>
        <p:spPr>
          <a:xfrm>
            <a:off x="359066" y="2405657"/>
            <a:ext cx="4076577" cy="1169986"/>
          </a:xfrm>
        </p:spPr>
        <p:txBody>
          <a:bodyPr>
            <a:normAutofit/>
          </a:bodyPr>
          <a:lstStyle>
            <a:lvl1pPr marL="0" indent="0" algn="l">
              <a:lnSpc>
                <a:spcPts val="3780"/>
              </a:lnSpc>
              <a:buNone/>
              <a:defRPr sz="4400" b="1">
                <a:solidFill>
                  <a:srgbClr val="FFFFFF"/>
                </a:solidFill>
                <a:latin typeface="Arial" panose="020B0604020202020204" pitchFamily="34" charset="0"/>
                <a:cs typeface="Arial" panose="020B0604020202020204" pitchFamily="34" charset="0"/>
              </a:defRPr>
            </a:lvl1pPr>
          </a:lstStyle>
          <a:p>
            <a:pPr lvl="0"/>
            <a:r>
              <a:rPr lang="en-US"/>
              <a:t>NEXT SECTION</a:t>
            </a:r>
          </a:p>
        </p:txBody>
      </p:sp>
      <p:sp>
        <p:nvSpPr>
          <p:cNvPr id="10" name="Text Placeholder 12">
            <a:extLst>
              <a:ext uri="{FF2B5EF4-FFF2-40B4-BE49-F238E27FC236}">
                <a16:creationId xmlns:a16="http://schemas.microsoft.com/office/drawing/2014/main" id="{47600026-DEF8-B440-8F95-CFB859A806CF}"/>
              </a:ext>
            </a:extLst>
          </p:cNvPr>
          <p:cNvSpPr>
            <a:spLocks noGrp="1"/>
          </p:cNvSpPr>
          <p:nvPr>
            <p:ph type="body" sz="quarter" idx="11" hasCustomPrompt="1"/>
          </p:nvPr>
        </p:nvSpPr>
        <p:spPr>
          <a:xfrm>
            <a:off x="359066" y="3708725"/>
            <a:ext cx="5418138" cy="1008062"/>
          </a:xfrm>
        </p:spPr>
        <p:txBody>
          <a:bodyPr>
            <a:normAutofit/>
          </a:bodyPr>
          <a:lstStyle>
            <a:lvl1pPr marL="0" indent="0" algn="l">
              <a:buNone/>
              <a:defRPr sz="3300">
                <a:solidFill>
                  <a:srgbClr val="FFFFFF"/>
                </a:solidFill>
                <a:latin typeface="Arial" panose="020B0604020202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4163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xt Section Alternativ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848F57-449D-574A-BF84-3D34E0CF73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33C1993-645F-A34B-ACA3-411227D0BBEB}"/>
              </a:ext>
            </a:extLst>
          </p:cNvPr>
          <p:cNvSpPr/>
          <p:nvPr userDrawn="1"/>
        </p:nvSpPr>
        <p:spPr>
          <a:xfrm>
            <a:off x="-1" y="0"/>
            <a:ext cx="4780548" cy="6858000"/>
          </a:xfrm>
          <a:prstGeom prst="rect">
            <a:avLst/>
          </a:prstGeom>
          <a:solidFill>
            <a:srgbClr val="FF76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rbel" panose="020B0503020204020204" pitchFamily="34" charset="0"/>
            </a:endParaRPr>
          </a:p>
        </p:txBody>
      </p:sp>
      <p:sp>
        <p:nvSpPr>
          <p:cNvPr id="9" name="Text Placeholder 10">
            <a:extLst>
              <a:ext uri="{FF2B5EF4-FFF2-40B4-BE49-F238E27FC236}">
                <a16:creationId xmlns:a16="http://schemas.microsoft.com/office/drawing/2014/main" id="{C4E2529B-3A8B-F54B-8B5C-A48E7A468447}"/>
              </a:ext>
            </a:extLst>
          </p:cNvPr>
          <p:cNvSpPr>
            <a:spLocks noGrp="1"/>
          </p:cNvSpPr>
          <p:nvPr>
            <p:ph type="body" sz="quarter" idx="10" hasCustomPrompt="1"/>
          </p:nvPr>
        </p:nvSpPr>
        <p:spPr>
          <a:xfrm>
            <a:off x="359066" y="2405657"/>
            <a:ext cx="4076577" cy="1169986"/>
          </a:xfrm>
        </p:spPr>
        <p:txBody>
          <a:bodyPr>
            <a:normAutofit/>
          </a:bodyPr>
          <a:lstStyle>
            <a:lvl1pPr marL="0" indent="0" algn="l">
              <a:lnSpc>
                <a:spcPts val="3780"/>
              </a:lnSpc>
              <a:buNone/>
              <a:defRPr sz="4400" b="1">
                <a:solidFill>
                  <a:srgbClr val="FFFFFF"/>
                </a:solidFill>
                <a:latin typeface="Arial" panose="020B0604020202020204" pitchFamily="34" charset="0"/>
                <a:cs typeface="Arial" panose="020B0604020202020204" pitchFamily="34" charset="0"/>
              </a:defRPr>
            </a:lvl1pPr>
          </a:lstStyle>
          <a:p>
            <a:pPr lvl="0"/>
            <a:r>
              <a:rPr lang="en-US"/>
              <a:t>NEXT SECTION</a:t>
            </a:r>
          </a:p>
        </p:txBody>
      </p:sp>
      <p:sp>
        <p:nvSpPr>
          <p:cNvPr id="10" name="Text Placeholder 12">
            <a:extLst>
              <a:ext uri="{FF2B5EF4-FFF2-40B4-BE49-F238E27FC236}">
                <a16:creationId xmlns:a16="http://schemas.microsoft.com/office/drawing/2014/main" id="{47600026-DEF8-B440-8F95-CFB859A806CF}"/>
              </a:ext>
            </a:extLst>
          </p:cNvPr>
          <p:cNvSpPr>
            <a:spLocks noGrp="1"/>
          </p:cNvSpPr>
          <p:nvPr>
            <p:ph type="body" sz="quarter" idx="11" hasCustomPrompt="1"/>
          </p:nvPr>
        </p:nvSpPr>
        <p:spPr>
          <a:xfrm>
            <a:off x="359066" y="3708725"/>
            <a:ext cx="5418138" cy="1008062"/>
          </a:xfrm>
        </p:spPr>
        <p:txBody>
          <a:bodyPr>
            <a:normAutofit/>
          </a:bodyPr>
          <a:lstStyle>
            <a:lvl1pPr marL="0" indent="0" algn="l">
              <a:buNone/>
              <a:defRPr sz="3300">
                <a:solidFill>
                  <a:srgbClr val="FFFFFF"/>
                </a:solidFill>
                <a:latin typeface="Arial" panose="020B0604020202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43126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Bulle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C9EF979-CC8D-314F-B43C-A942FB23D129}"/>
              </a:ext>
            </a:extLst>
          </p:cNvPr>
          <p:cNvSpPr/>
          <p:nvPr userDrawn="1"/>
        </p:nvSpPr>
        <p:spPr>
          <a:xfrm>
            <a:off x="6104965" y="-201706"/>
            <a:ext cx="6266329" cy="7194177"/>
          </a:xfrm>
          <a:prstGeom prst="rect">
            <a:avLst/>
          </a:prstGeom>
          <a:solidFill>
            <a:srgbClr val="2D55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DD1230-1B2D-7445-BE7C-4FC8B15DE5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81634"/>
            <a:ext cx="6400800" cy="9601200"/>
          </a:xfrm>
          <a:prstGeom prst="rect">
            <a:avLst/>
          </a:prstGeom>
        </p:spPr>
      </p:pic>
      <p:cxnSp>
        <p:nvCxnSpPr>
          <p:cNvPr id="8" name="Straight Connector 7">
            <a:extLst>
              <a:ext uri="{FF2B5EF4-FFF2-40B4-BE49-F238E27FC236}">
                <a16:creationId xmlns:a16="http://schemas.microsoft.com/office/drawing/2014/main" id="{9B185BE4-600A-5044-B551-A244C2ED2F4A}"/>
              </a:ext>
            </a:extLst>
          </p:cNvPr>
          <p:cNvCxnSpPr/>
          <p:nvPr userDrawn="1"/>
        </p:nvCxnSpPr>
        <p:spPr>
          <a:xfrm>
            <a:off x="6647145" y="2578042"/>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8038C5A4-57B3-BD42-B31C-3E93C05C0FCB}"/>
              </a:ext>
            </a:extLst>
          </p:cNvPr>
          <p:cNvSpPr>
            <a:spLocks noGrp="1"/>
          </p:cNvSpPr>
          <p:nvPr>
            <p:ph type="body" sz="quarter" idx="10" hasCustomPrompt="1"/>
          </p:nvPr>
        </p:nvSpPr>
        <p:spPr>
          <a:xfrm>
            <a:off x="6664521" y="1250142"/>
            <a:ext cx="4921250" cy="603447"/>
          </a:xfrm>
        </p:spPr>
        <p:txBody>
          <a:bodyPr>
            <a:normAutofit/>
          </a:bodyPr>
          <a:lstStyle>
            <a:lvl1pPr marL="0" indent="0">
              <a:buNone/>
              <a:defRPr sz="4400" b="1" i="0">
                <a:solidFill>
                  <a:srgbClr val="FFFFFF"/>
                </a:solidFill>
                <a:latin typeface="Arial" panose="020B0604020202020204" pitchFamily="34" charset="0"/>
                <a:cs typeface="Arial" panose="020B0604020202020204" pitchFamily="34" charset="0"/>
              </a:defRPr>
            </a:lvl1pPr>
          </a:lstStyle>
          <a:p>
            <a:pPr lvl="0"/>
            <a:r>
              <a:rPr lang="en-US"/>
              <a:t>PICTURE FOCUS</a:t>
            </a:r>
          </a:p>
        </p:txBody>
      </p:sp>
      <p:sp>
        <p:nvSpPr>
          <p:cNvPr id="16" name="Text Placeholder 15">
            <a:extLst>
              <a:ext uri="{FF2B5EF4-FFF2-40B4-BE49-F238E27FC236}">
                <a16:creationId xmlns:a16="http://schemas.microsoft.com/office/drawing/2014/main" id="{3566C69C-3BB8-864F-800A-A0CC2C1EC0AE}"/>
              </a:ext>
            </a:extLst>
          </p:cNvPr>
          <p:cNvSpPr>
            <a:spLocks noGrp="1"/>
          </p:cNvSpPr>
          <p:nvPr>
            <p:ph type="body" sz="quarter" idx="11" hasCustomPrompt="1"/>
          </p:nvPr>
        </p:nvSpPr>
        <p:spPr>
          <a:xfrm>
            <a:off x="6664521" y="1890318"/>
            <a:ext cx="4200525" cy="607042"/>
          </a:xfrm>
        </p:spPr>
        <p:txBody>
          <a:bodyPr>
            <a:normAutofit/>
          </a:bodyPr>
          <a:lstStyle>
            <a:lvl1pPr marL="0" indent="0">
              <a:buNone/>
              <a:defRPr sz="3300">
                <a:solidFill>
                  <a:srgbClr val="FFFFFF"/>
                </a:solidFill>
                <a:latin typeface="Arial" panose="020B0604020202020204" pitchFamily="34" charset="0"/>
                <a:cs typeface="Arial" panose="020B0604020202020204" pitchFamily="34" charset="0"/>
              </a:defRPr>
            </a:lvl1pPr>
          </a:lstStyle>
          <a:p>
            <a:pPr lvl="0"/>
            <a:r>
              <a:rPr lang="en-US"/>
              <a:t>With Bullets</a:t>
            </a:r>
          </a:p>
        </p:txBody>
      </p:sp>
      <p:sp>
        <p:nvSpPr>
          <p:cNvPr id="18" name="Text Placeholder 17">
            <a:extLst>
              <a:ext uri="{FF2B5EF4-FFF2-40B4-BE49-F238E27FC236}">
                <a16:creationId xmlns:a16="http://schemas.microsoft.com/office/drawing/2014/main" id="{05054D8B-8E68-3A41-A062-EDB98E95767E}"/>
              </a:ext>
            </a:extLst>
          </p:cNvPr>
          <p:cNvSpPr>
            <a:spLocks noGrp="1"/>
          </p:cNvSpPr>
          <p:nvPr>
            <p:ph type="body" sz="quarter" idx="12" hasCustomPrompt="1"/>
          </p:nvPr>
        </p:nvSpPr>
        <p:spPr>
          <a:xfrm>
            <a:off x="6664521" y="2876336"/>
            <a:ext cx="5307012" cy="2876550"/>
          </a:xfrm>
        </p:spPr>
        <p:txBody>
          <a:bodyPr>
            <a:normAutofit/>
          </a:bodyPr>
          <a:lstStyle>
            <a:lvl1pPr marL="342900" indent="-342900">
              <a:buFont typeface="Arial" panose="020B0604020202020204" pitchFamily="34" charset="0"/>
              <a:buChar char="•"/>
              <a:defRPr sz="2200" b="0" i="0">
                <a:solidFill>
                  <a:srgbClr val="FFFFFF"/>
                </a:solidFill>
                <a:latin typeface="Arial" panose="020B0604020202020204" pitchFamily="34" charset="0"/>
                <a:cs typeface="Arial" panose="020B0604020202020204" pitchFamily="34" charset="0"/>
              </a:defRPr>
            </a:lvl1pPr>
          </a:lstStyle>
          <a:p>
            <a:pPr lvl="0"/>
            <a:r>
              <a:rPr lang="en-US"/>
              <a:t>A complex idea can be conveyed with a single image, namely Making it possible to absorb large amounts of information quickly. You could put a chart or graph here, or keep the photo.</a:t>
            </a:r>
          </a:p>
          <a:p>
            <a:pPr lvl="0"/>
            <a:endParaRPr lang="en-US"/>
          </a:p>
        </p:txBody>
      </p:sp>
    </p:spTree>
    <p:extLst>
      <p:ext uri="{BB962C8B-B14F-4D97-AF65-F5344CB8AC3E}">
        <p14:creationId xmlns:p14="http://schemas.microsoft.com/office/powerpoint/2010/main" val="1259593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71AF3A2-6931-E344-9E03-C62D9DC64BE4}"/>
              </a:ext>
            </a:extLst>
          </p:cNvPr>
          <p:cNvSpPr/>
          <p:nvPr userDrawn="1"/>
        </p:nvSpPr>
        <p:spPr>
          <a:xfrm>
            <a:off x="0" y="0"/>
            <a:ext cx="6441140" cy="6858000"/>
          </a:xfrm>
          <a:prstGeom prst="rect">
            <a:avLst/>
          </a:prstGeom>
          <a:solidFill>
            <a:srgbClr val="ED2B7A"/>
          </a:solidFill>
          <a:ln>
            <a:solidFill>
              <a:srgbClr val="ED2B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1A9CFEA-EA8E-CC43-9DBF-B37FA75A604B}"/>
              </a:ext>
            </a:extLst>
          </p:cNvPr>
          <p:cNvCxnSpPr/>
          <p:nvPr userDrawn="1"/>
        </p:nvCxnSpPr>
        <p:spPr>
          <a:xfrm>
            <a:off x="501840" y="2578042"/>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52ECD0-76D3-2749-8E9C-74C93C4EB6ED}"/>
              </a:ext>
            </a:extLst>
          </p:cNvPr>
          <p:cNvSpPr>
            <a:spLocks noGrp="1"/>
          </p:cNvSpPr>
          <p:nvPr>
            <p:ph type="body" sz="quarter" idx="10" hasCustomPrompt="1"/>
          </p:nvPr>
        </p:nvSpPr>
        <p:spPr>
          <a:xfrm>
            <a:off x="519216" y="1250142"/>
            <a:ext cx="4921250" cy="603447"/>
          </a:xfrm>
        </p:spPr>
        <p:txBody>
          <a:bodyPr>
            <a:normAutofit/>
          </a:bodyPr>
          <a:lstStyle>
            <a:lvl1pPr marL="0" indent="0">
              <a:buNone/>
              <a:defRPr sz="4400" b="1" i="0">
                <a:solidFill>
                  <a:srgbClr val="FFFFFF"/>
                </a:solidFill>
                <a:latin typeface="Arial" panose="020B0604020202020204" pitchFamily="34" charset="0"/>
                <a:cs typeface="Arial" panose="020B0604020202020204" pitchFamily="34" charset="0"/>
              </a:defRPr>
            </a:lvl1pPr>
          </a:lstStyle>
          <a:p>
            <a:pPr lvl="0"/>
            <a:r>
              <a:rPr lang="en-US"/>
              <a:t>PICTURE FOCUS</a:t>
            </a:r>
          </a:p>
        </p:txBody>
      </p:sp>
      <p:sp>
        <p:nvSpPr>
          <p:cNvPr id="11" name="Text Placeholder 15">
            <a:extLst>
              <a:ext uri="{FF2B5EF4-FFF2-40B4-BE49-F238E27FC236}">
                <a16:creationId xmlns:a16="http://schemas.microsoft.com/office/drawing/2014/main" id="{B5CAD6EF-9DB1-B64C-A3E7-1806B66E3BE2}"/>
              </a:ext>
            </a:extLst>
          </p:cNvPr>
          <p:cNvSpPr>
            <a:spLocks noGrp="1"/>
          </p:cNvSpPr>
          <p:nvPr>
            <p:ph type="body" sz="quarter" idx="11" hasCustomPrompt="1"/>
          </p:nvPr>
        </p:nvSpPr>
        <p:spPr>
          <a:xfrm>
            <a:off x="519216" y="1890318"/>
            <a:ext cx="4200525" cy="607042"/>
          </a:xfrm>
        </p:spPr>
        <p:txBody>
          <a:bodyPr>
            <a:normAutofit/>
          </a:bodyPr>
          <a:lstStyle>
            <a:lvl1pPr marL="0" indent="0">
              <a:buNone/>
              <a:defRPr sz="3300">
                <a:solidFill>
                  <a:srgbClr val="FFFFFF"/>
                </a:solidFill>
                <a:latin typeface="Arial" panose="020B0604020202020204" pitchFamily="34" charset="0"/>
                <a:cs typeface="Arial" panose="020B0604020202020204" pitchFamily="34" charset="0"/>
              </a:defRPr>
            </a:lvl1pPr>
          </a:lstStyle>
          <a:p>
            <a:pPr lvl="0"/>
            <a:r>
              <a:rPr lang="en-US"/>
              <a:t>With Bullets</a:t>
            </a:r>
          </a:p>
        </p:txBody>
      </p:sp>
      <p:sp>
        <p:nvSpPr>
          <p:cNvPr id="12" name="Text Placeholder 17">
            <a:extLst>
              <a:ext uri="{FF2B5EF4-FFF2-40B4-BE49-F238E27FC236}">
                <a16:creationId xmlns:a16="http://schemas.microsoft.com/office/drawing/2014/main" id="{8654FE26-F157-2446-B37F-B73D106C9408}"/>
              </a:ext>
            </a:extLst>
          </p:cNvPr>
          <p:cNvSpPr>
            <a:spLocks noGrp="1"/>
          </p:cNvSpPr>
          <p:nvPr>
            <p:ph type="body" sz="quarter" idx="12" hasCustomPrompt="1"/>
          </p:nvPr>
        </p:nvSpPr>
        <p:spPr>
          <a:xfrm>
            <a:off x="519216" y="2876336"/>
            <a:ext cx="5307012" cy="2876550"/>
          </a:xfrm>
        </p:spPr>
        <p:txBody>
          <a:bodyPr>
            <a:normAutofit/>
          </a:bodyPr>
          <a:lstStyle>
            <a:lvl1pPr marL="342900" indent="-342900">
              <a:buFont typeface="Arial" panose="020B0604020202020204" pitchFamily="34" charset="0"/>
              <a:buChar char="•"/>
              <a:defRPr sz="2200" b="0" i="0">
                <a:solidFill>
                  <a:srgbClr val="FFFFFF"/>
                </a:solidFill>
                <a:latin typeface="Arial" panose="020B0604020202020204" pitchFamily="34" charset="0"/>
                <a:cs typeface="Arial" panose="020B0604020202020204" pitchFamily="34" charset="0"/>
              </a:defRPr>
            </a:lvl1pPr>
          </a:lstStyle>
          <a:p>
            <a:pPr lvl="0"/>
            <a:r>
              <a:rPr lang="en-US"/>
              <a:t>A complex idea can be conveyed with a single image, namely Making it possible to absorb large amounts of information quickly. You could put a chart or graph here, or keep the photo.</a:t>
            </a:r>
          </a:p>
          <a:p>
            <a:pPr lvl="0"/>
            <a:endParaRPr lang="en-US"/>
          </a:p>
        </p:txBody>
      </p:sp>
      <p:pic>
        <p:nvPicPr>
          <p:cNvPr id="14" name="Picture 13">
            <a:extLst>
              <a:ext uri="{FF2B5EF4-FFF2-40B4-BE49-F238E27FC236}">
                <a16:creationId xmlns:a16="http://schemas.microsoft.com/office/drawing/2014/main" id="{042C7B54-D5F5-B74B-A82E-A4EF6F171A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41140" y="0"/>
            <a:ext cx="5924767" cy="6858000"/>
          </a:xfrm>
          <a:prstGeom prst="rect">
            <a:avLst/>
          </a:prstGeom>
        </p:spPr>
      </p:pic>
    </p:spTree>
    <p:extLst>
      <p:ext uri="{BB962C8B-B14F-4D97-AF65-F5344CB8AC3E}">
        <p14:creationId xmlns:p14="http://schemas.microsoft.com/office/powerpoint/2010/main" val="92649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Bullet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FF0A41-6BB1-364E-A5B0-48466DFB0CCE}"/>
              </a:ext>
            </a:extLst>
          </p:cNvPr>
          <p:cNvSpPr/>
          <p:nvPr userDrawn="1"/>
        </p:nvSpPr>
        <p:spPr>
          <a:xfrm>
            <a:off x="0" y="1540042"/>
            <a:ext cx="12192000" cy="53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7883156C-E5A2-C946-B590-EB170840CF13}"/>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a:t>BASIC BULLET POINTS</a:t>
            </a:r>
          </a:p>
        </p:txBody>
      </p:sp>
      <p:sp>
        <p:nvSpPr>
          <p:cNvPr id="8" name="Text Placeholder 12">
            <a:extLst>
              <a:ext uri="{FF2B5EF4-FFF2-40B4-BE49-F238E27FC236}">
                <a16:creationId xmlns:a16="http://schemas.microsoft.com/office/drawing/2014/main" id="{8462692F-5641-3042-9CEB-4263A849319F}"/>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48595D"/>
                </a:solidFill>
                <a:latin typeface="Arial" panose="020B0604020202020204" pitchFamily="34" charset="0"/>
                <a:cs typeface="Arial"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3303904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Bullets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64729D-5538-694A-B3D2-289D6EDA091F}"/>
              </a:ext>
            </a:extLst>
          </p:cNvPr>
          <p:cNvSpPr/>
          <p:nvPr userDrawn="1"/>
        </p:nvSpPr>
        <p:spPr>
          <a:xfrm>
            <a:off x="0" y="1540042"/>
            <a:ext cx="12192000" cy="5317958"/>
          </a:xfrm>
          <a:prstGeom prst="rect">
            <a:avLst/>
          </a:prstGeom>
          <a:solidFill>
            <a:srgbClr val="00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FFFFFF"/>
                </a:solidFill>
                <a:latin typeface="Arial" panose="020B0604020202020204" pitchFamily="34" charset="0"/>
                <a:cs typeface="Arial"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3822974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Bullets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64729D-5538-694A-B3D2-289D6EDA091F}"/>
              </a:ext>
            </a:extLst>
          </p:cNvPr>
          <p:cNvSpPr/>
          <p:nvPr userDrawn="1"/>
        </p:nvSpPr>
        <p:spPr>
          <a:xfrm>
            <a:off x="0" y="1540042"/>
            <a:ext cx="12192000" cy="5317958"/>
          </a:xfrm>
          <a:prstGeom prst="rect">
            <a:avLst/>
          </a:prstGeom>
          <a:solidFill>
            <a:srgbClr val="2D55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FFFFFF"/>
                </a:solidFill>
                <a:latin typeface="Arial" panose="020B0604020202020204" pitchFamily="34" charset="0"/>
                <a:cs typeface="Arial"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2565968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Bullets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85ACFB-A2E1-0C43-923F-0EFEC1EAC066}"/>
              </a:ext>
            </a:extLst>
          </p:cNvPr>
          <p:cNvSpPr/>
          <p:nvPr userDrawn="1"/>
        </p:nvSpPr>
        <p:spPr>
          <a:xfrm>
            <a:off x="0" y="0"/>
            <a:ext cx="12192000" cy="6858000"/>
          </a:xfrm>
          <a:prstGeom prst="rect">
            <a:avLst/>
          </a:prstGeom>
          <a:solidFill>
            <a:srgbClr val="00B0E3">
              <a:alpha val="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2CC22EF4-F1A5-EF42-8F89-DB16D6704757}"/>
              </a:ext>
            </a:extLst>
          </p:cNvPr>
          <p:cNvSpPr>
            <a:spLocks noGrp="1"/>
          </p:cNvSpPr>
          <p:nvPr>
            <p:ph type="body" sz="quarter" idx="10" hasCustomPrompt="1"/>
          </p:nvPr>
        </p:nvSpPr>
        <p:spPr>
          <a:xfrm>
            <a:off x="379828" y="699193"/>
            <a:ext cx="9149184"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a:t>BASIC BULLET POINTS</a:t>
            </a:r>
          </a:p>
        </p:txBody>
      </p:sp>
      <p:sp>
        <p:nvSpPr>
          <p:cNvPr id="8" name="Text Placeholder 12">
            <a:extLst>
              <a:ext uri="{FF2B5EF4-FFF2-40B4-BE49-F238E27FC236}">
                <a16:creationId xmlns:a16="http://schemas.microsoft.com/office/drawing/2014/main" id="{D03C77B6-3DD2-2941-9410-F5F92D41429D}"/>
              </a:ext>
            </a:extLst>
          </p:cNvPr>
          <p:cNvSpPr>
            <a:spLocks noGrp="1"/>
          </p:cNvSpPr>
          <p:nvPr>
            <p:ph type="body" sz="quarter" idx="11" hasCustomPrompt="1"/>
          </p:nvPr>
        </p:nvSpPr>
        <p:spPr>
          <a:xfrm>
            <a:off x="379828" y="2090490"/>
            <a:ext cx="7861300" cy="1631278"/>
          </a:xfrm>
        </p:spPr>
        <p:txBody>
          <a:bodyPr/>
          <a:lstStyle>
            <a:lvl1pPr marL="457200" indent="-457200">
              <a:buFont typeface="Arial" panose="020B0604020202020204" pitchFamily="34" charset="0"/>
              <a:buChar char="•"/>
              <a:defRPr b="0" i="0">
                <a:solidFill>
                  <a:srgbClr val="48595D"/>
                </a:solidFill>
                <a:latin typeface="Arial" panose="020B0604020202020204" pitchFamily="34" charset="0"/>
                <a:cs typeface="Arial"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991755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Bullet with Picture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0E88EA7-F39F-384A-A612-3502CEA95A1A}"/>
              </a:ext>
            </a:extLst>
          </p:cNvPr>
          <p:cNvCxnSpPr/>
          <p:nvPr userDrawn="1"/>
        </p:nvCxnSpPr>
        <p:spPr>
          <a:xfrm>
            <a:off x="450920" y="2293799"/>
            <a:ext cx="4072437"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D89390E-F6E4-C44F-BC00-98FFD554AFF6}"/>
              </a:ext>
            </a:extLst>
          </p:cNvPr>
          <p:cNvSpPr/>
          <p:nvPr userDrawn="1"/>
        </p:nvSpPr>
        <p:spPr>
          <a:xfrm>
            <a:off x="6078071" y="0"/>
            <a:ext cx="6113929" cy="6858000"/>
          </a:xfrm>
          <a:prstGeom prst="rect">
            <a:avLst/>
          </a:prstGeom>
          <a:solidFill>
            <a:srgbClr val="00B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EF444E9-2905-9449-81C8-A630953E9D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57558" y="302559"/>
            <a:ext cx="5354955" cy="6252882"/>
          </a:xfrm>
          <a:prstGeom prst="rect">
            <a:avLst/>
          </a:prstGeom>
        </p:spPr>
      </p:pic>
      <p:sp>
        <p:nvSpPr>
          <p:cNvPr id="12" name="Text Placeholder 10">
            <a:extLst>
              <a:ext uri="{FF2B5EF4-FFF2-40B4-BE49-F238E27FC236}">
                <a16:creationId xmlns:a16="http://schemas.microsoft.com/office/drawing/2014/main" id="{8D960C12-0FCE-754C-BF69-F5A83B046E63}"/>
              </a:ext>
            </a:extLst>
          </p:cNvPr>
          <p:cNvSpPr>
            <a:spLocks noGrp="1"/>
          </p:cNvSpPr>
          <p:nvPr>
            <p:ph type="body" sz="quarter" idx="10" hasCustomPrompt="1"/>
          </p:nvPr>
        </p:nvSpPr>
        <p:spPr>
          <a:xfrm>
            <a:off x="337410" y="948435"/>
            <a:ext cx="4823870" cy="840849"/>
          </a:xfrm>
        </p:spPr>
        <p:txBody>
          <a:bodyPr>
            <a:normAutofit/>
          </a:bodyPr>
          <a:lstStyle>
            <a:lvl1pPr marL="0" indent="0">
              <a:buNone/>
              <a:defRPr sz="4400" b="1" i="0">
                <a:solidFill>
                  <a:srgbClr val="48595D"/>
                </a:solidFill>
                <a:latin typeface="Arial" panose="020B0604020202020204" pitchFamily="34" charset="0"/>
                <a:cs typeface="Arial" panose="020B0604020202020204" pitchFamily="34" charset="0"/>
              </a:defRPr>
            </a:lvl1pPr>
          </a:lstStyle>
          <a:p>
            <a:pPr lvl="0"/>
            <a:r>
              <a:rPr lang="en-US"/>
              <a:t>BASIC BULLET POINTS</a:t>
            </a:r>
          </a:p>
        </p:txBody>
      </p:sp>
      <p:sp>
        <p:nvSpPr>
          <p:cNvPr id="13" name="Text Placeholder 12">
            <a:extLst>
              <a:ext uri="{FF2B5EF4-FFF2-40B4-BE49-F238E27FC236}">
                <a16:creationId xmlns:a16="http://schemas.microsoft.com/office/drawing/2014/main" id="{DF8B712B-3E36-6044-94E4-7886B76F731A}"/>
              </a:ext>
            </a:extLst>
          </p:cNvPr>
          <p:cNvSpPr>
            <a:spLocks noGrp="1"/>
          </p:cNvSpPr>
          <p:nvPr>
            <p:ph type="body" sz="quarter" idx="11" hasCustomPrompt="1"/>
          </p:nvPr>
        </p:nvSpPr>
        <p:spPr>
          <a:xfrm>
            <a:off x="347570" y="2339732"/>
            <a:ext cx="4144838" cy="1094348"/>
          </a:xfrm>
        </p:spPr>
        <p:txBody>
          <a:bodyPr/>
          <a:lstStyle>
            <a:lvl1pPr marL="457200" indent="-457200">
              <a:buFont typeface="Arial" panose="020B0604020202020204" pitchFamily="34" charset="0"/>
              <a:buChar char="•"/>
              <a:defRPr b="0" i="0">
                <a:solidFill>
                  <a:srgbClr val="48595D"/>
                </a:solidFill>
                <a:latin typeface="Arial" panose="020B0604020202020204" pitchFamily="34" charset="0"/>
                <a:cs typeface="Arial" panose="020B0604020202020204" pitchFamily="34" charset="0"/>
              </a:defRPr>
            </a:lvl1pPr>
          </a:lstStyle>
          <a:p>
            <a:pPr lvl="0"/>
            <a:r>
              <a:rPr lang="en-US"/>
              <a:t>Just use bullet points</a:t>
            </a:r>
          </a:p>
        </p:txBody>
      </p:sp>
    </p:spTree>
    <p:extLst>
      <p:ext uri="{BB962C8B-B14F-4D97-AF65-F5344CB8AC3E}">
        <p14:creationId xmlns:p14="http://schemas.microsoft.com/office/powerpoint/2010/main" val="976218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ld Statem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374D4-90D1-8A4A-AC7A-05E8EFB5E1E8}"/>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390DE6E-4626-5D42-8C7E-6C29813F5C89}"/>
              </a:ext>
            </a:extLst>
          </p:cNvPr>
          <p:cNvPicPr>
            <a:picLocks noChangeAspect="1"/>
          </p:cNvPicPr>
          <p:nvPr userDrawn="1"/>
        </p:nvPicPr>
        <p:blipFill>
          <a:blip r:embed="rId2" cstate="screen">
            <a:alphaModFix amt="38000"/>
            <a:extLst>
              <a:ext uri="{28A0092B-C50C-407E-A947-70E740481C1C}">
                <a14:useLocalDpi xmlns:a14="http://schemas.microsoft.com/office/drawing/2010/main"/>
              </a:ext>
            </a:extLst>
          </a:blip>
          <a:stretch>
            <a:fillRect/>
          </a:stretch>
        </p:blipFill>
        <p:spPr>
          <a:xfrm>
            <a:off x="-1" y="-635001"/>
            <a:ext cx="12283109" cy="8188739"/>
          </a:xfrm>
          <a:prstGeom prst="rect">
            <a:avLst/>
          </a:prstGeom>
        </p:spPr>
      </p:pic>
      <p:sp>
        <p:nvSpPr>
          <p:cNvPr id="7" name="TextBox 6">
            <a:extLst>
              <a:ext uri="{FF2B5EF4-FFF2-40B4-BE49-F238E27FC236}">
                <a16:creationId xmlns:a16="http://schemas.microsoft.com/office/drawing/2014/main" id="{E5160229-D2AF-0646-BA62-63EDBDAF3097}"/>
              </a:ext>
            </a:extLst>
          </p:cNvPr>
          <p:cNvSpPr txBox="1"/>
          <p:nvPr userDrawn="1"/>
        </p:nvSpPr>
        <p:spPr>
          <a:xfrm>
            <a:off x="440363" y="3914606"/>
            <a:ext cx="7766087" cy="1314784"/>
          </a:xfrm>
          <a:prstGeom prst="rect">
            <a:avLst/>
          </a:prstGeom>
          <a:noFill/>
        </p:spPr>
        <p:txBody>
          <a:bodyPr wrap="square" lIns="0" tIns="0" rIns="0" bIns="0" rtlCol="0" anchor="ctr">
            <a:spAutoFit/>
          </a:bodyPr>
          <a:lstStyle/>
          <a:p>
            <a:pPr>
              <a:lnSpc>
                <a:spcPts val="5000"/>
              </a:lnSpc>
            </a:pPr>
            <a:r>
              <a:rPr lang="en-US" sz="6600">
                <a:solidFill>
                  <a:schemeClr val="bg1"/>
                </a:solidFill>
                <a:latin typeface="Arial" panose="020B0604020202020204" pitchFamily="34" charset="0"/>
                <a:ea typeface="Arial" charset="0"/>
                <a:cs typeface="Arial" panose="020B0604020202020204" pitchFamily="34" charset="0"/>
              </a:rPr>
              <a:t>MAKE A BOLD STATEMENT HERE</a:t>
            </a:r>
          </a:p>
        </p:txBody>
      </p:sp>
    </p:spTree>
    <p:extLst>
      <p:ext uri="{BB962C8B-B14F-4D97-AF65-F5344CB8AC3E}">
        <p14:creationId xmlns:p14="http://schemas.microsoft.com/office/powerpoint/2010/main" val="27618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27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Statem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374D4-90D1-8A4A-AC7A-05E8EFB5E1E8}"/>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3595F9-EBB1-B341-97D4-F55B0D88D25B}"/>
              </a:ext>
            </a:extLst>
          </p:cNvPr>
          <p:cNvPicPr>
            <a:picLocks noChangeAspect="1"/>
          </p:cNvPicPr>
          <p:nvPr userDrawn="1"/>
        </p:nvPicPr>
        <p:blipFill>
          <a:blip r:embed="rId2" cstate="screen">
            <a:alphaModFix amt="34000"/>
            <a:extLst>
              <a:ext uri="{28A0092B-C50C-407E-A947-70E740481C1C}">
                <a14:useLocalDpi xmlns:a14="http://schemas.microsoft.com/office/drawing/2010/main"/>
              </a:ext>
            </a:extLst>
          </a:blip>
          <a:stretch>
            <a:fillRect/>
          </a:stretch>
        </p:blipFill>
        <p:spPr>
          <a:xfrm>
            <a:off x="-1656" y="-636104"/>
            <a:ext cx="12193656" cy="8129104"/>
          </a:xfrm>
          <a:prstGeom prst="rect">
            <a:avLst/>
          </a:prstGeom>
        </p:spPr>
      </p:pic>
      <p:sp>
        <p:nvSpPr>
          <p:cNvPr id="7" name="TextBox 6">
            <a:extLst>
              <a:ext uri="{FF2B5EF4-FFF2-40B4-BE49-F238E27FC236}">
                <a16:creationId xmlns:a16="http://schemas.microsoft.com/office/drawing/2014/main" id="{E5160229-D2AF-0646-BA62-63EDBDAF3097}"/>
              </a:ext>
            </a:extLst>
          </p:cNvPr>
          <p:cNvSpPr txBox="1"/>
          <p:nvPr userDrawn="1"/>
        </p:nvSpPr>
        <p:spPr>
          <a:xfrm>
            <a:off x="440363" y="3914606"/>
            <a:ext cx="7766087" cy="1314784"/>
          </a:xfrm>
          <a:prstGeom prst="rect">
            <a:avLst/>
          </a:prstGeom>
          <a:noFill/>
        </p:spPr>
        <p:txBody>
          <a:bodyPr wrap="square" lIns="0" tIns="0" rIns="0" bIns="0" rtlCol="0" anchor="ctr">
            <a:spAutoFit/>
          </a:bodyPr>
          <a:lstStyle/>
          <a:p>
            <a:pPr>
              <a:lnSpc>
                <a:spcPts val="5000"/>
              </a:lnSpc>
            </a:pPr>
            <a:r>
              <a:rPr lang="en-US" sz="6600">
                <a:solidFill>
                  <a:schemeClr val="bg1"/>
                </a:solidFill>
                <a:latin typeface="Arial" panose="020B0604020202020204" pitchFamily="34" charset="0"/>
                <a:ea typeface="Arial" charset="0"/>
                <a:cs typeface="Arial" panose="020B0604020202020204" pitchFamily="34" charset="0"/>
              </a:rPr>
              <a:t>MAKE A BOLD STATEMENT HERE</a:t>
            </a:r>
          </a:p>
        </p:txBody>
      </p:sp>
    </p:spTree>
    <p:extLst>
      <p:ext uri="{BB962C8B-B14F-4D97-AF65-F5344CB8AC3E}">
        <p14:creationId xmlns:p14="http://schemas.microsoft.com/office/powerpoint/2010/main" val="2500788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2DB5180-D299-8947-BCE7-B3193FE8766B}"/>
              </a:ext>
            </a:extLst>
          </p:cNvPr>
          <p:cNvSpPr/>
          <p:nvPr userDrawn="1"/>
        </p:nvSpPr>
        <p:spPr>
          <a:xfrm>
            <a:off x="0" y="-94129"/>
            <a:ext cx="12192000" cy="6952129"/>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7B2BD2C-FD24-E24B-B849-0DD246B2DF78}"/>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tretch>
            <a:fillRect/>
          </a:stretch>
        </p:blipFill>
        <p:spPr>
          <a:xfrm>
            <a:off x="0" y="-687951"/>
            <a:ext cx="12209657" cy="8139771"/>
          </a:xfrm>
          <a:prstGeom prst="rect">
            <a:avLst/>
          </a:prstGeom>
        </p:spPr>
      </p:pic>
      <p:pic>
        <p:nvPicPr>
          <p:cNvPr id="8" name="Picture 7">
            <a:extLst>
              <a:ext uri="{FF2B5EF4-FFF2-40B4-BE49-F238E27FC236}">
                <a16:creationId xmlns:a16="http://schemas.microsoft.com/office/drawing/2014/main" id="{FDE20028-56CE-7E4B-9834-95E70FCC3438}"/>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9" name="Picture 8">
            <a:extLst>
              <a:ext uri="{FF2B5EF4-FFF2-40B4-BE49-F238E27FC236}">
                <a16:creationId xmlns:a16="http://schemas.microsoft.com/office/drawing/2014/main" id="{244D0753-E9B1-464C-B3C5-F21E23C65D66}"/>
              </a:ext>
            </a:extLst>
          </p:cNvPr>
          <p:cNvPicPr>
            <a:picLocks noChangeAspect="1"/>
          </p:cNvPicPr>
          <p:nvPr userDrawn="1"/>
        </p:nvPicPr>
        <p:blipFill>
          <a:blip r:embed="rId4">
            <a:alphaModFix/>
          </a:blip>
          <a:stretch>
            <a:fillRect/>
          </a:stretch>
        </p:blipFill>
        <p:spPr>
          <a:xfrm>
            <a:off x="975093" y="480927"/>
            <a:ext cx="2454908" cy="2464650"/>
          </a:xfrm>
          <a:prstGeom prst="rect">
            <a:avLst/>
          </a:prstGeom>
          <a:effectLst>
            <a:outerShdw blurRad="342900" dist="50800" dir="5400000" algn="ctr" rotWithShape="0">
              <a:srgbClr val="000000">
                <a:alpha val="46000"/>
              </a:srgbClr>
            </a:outerShdw>
          </a:effectLst>
        </p:spPr>
      </p:pic>
      <p:sp>
        <p:nvSpPr>
          <p:cNvPr id="10" name="Text Placeholder 13">
            <a:extLst>
              <a:ext uri="{FF2B5EF4-FFF2-40B4-BE49-F238E27FC236}">
                <a16:creationId xmlns:a16="http://schemas.microsoft.com/office/drawing/2014/main" id="{3E38F784-D792-B846-AF28-266CEEC28446}"/>
              </a:ext>
            </a:extLst>
          </p:cNvPr>
          <p:cNvSpPr>
            <a:spLocks noGrp="1"/>
          </p:cNvSpPr>
          <p:nvPr>
            <p:ph type="body" sz="quarter" idx="11" hasCustomPrompt="1"/>
          </p:nvPr>
        </p:nvSpPr>
        <p:spPr>
          <a:xfrm>
            <a:off x="1346200" y="4622483"/>
            <a:ext cx="9499600" cy="731837"/>
          </a:xfrm>
        </p:spPr>
        <p:txBody>
          <a:bodyPr/>
          <a:lstStyle>
            <a:lvl1pPr marL="0" indent="0" algn="ctr">
              <a:buNone/>
              <a:defRPr/>
            </a:lvl1pPr>
          </a:lstStyle>
          <a:p>
            <a:pPr>
              <a:defRPr/>
            </a:pPr>
            <a:r>
              <a:rPr lang="en-US" sz="2800" spc="300">
                <a:solidFill>
                  <a:schemeClr val="tx1"/>
                </a:solidFill>
                <a:latin typeface="Arial" panose="020B0604020202020204" pitchFamily="34" charset="0"/>
                <a:ea typeface="Arial" charset="0"/>
                <a:cs typeface="Arial" panose="020B0604020202020204" pitchFamily="34" charset="0"/>
              </a:rPr>
              <a:t>Subtitle/More Information</a:t>
            </a:r>
          </a:p>
        </p:txBody>
      </p:sp>
      <p:sp>
        <p:nvSpPr>
          <p:cNvPr id="11" name="Text Placeholder 17">
            <a:extLst>
              <a:ext uri="{FF2B5EF4-FFF2-40B4-BE49-F238E27FC236}">
                <a16:creationId xmlns:a16="http://schemas.microsoft.com/office/drawing/2014/main" id="{74460C4A-F4C4-C74F-8400-14E7CB2C62FD}"/>
              </a:ext>
            </a:extLst>
          </p:cNvPr>
          <p:cNvSpPr>
            <a:spLocks noGrp="1"/>
          </p:cNvSpPr>
          <p:nvPr>
            <p:ph type="body" sz="quarter" idx="12"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Arial" panose="020B0604020202020204" pitchFamily="34" charset="0"/>
                <a:cs typeface="Arial" panose="020B0604020202020204" pitchFamily="34" charset="0"/>
              </a:defRPr>
            </a:lvl1pPr>
          </a:lstStyle>
          <a:p>
            <a:pPr lvl="0"/>
            <a:r>
              <a:rPr lang="en-US"/>
              <a:t>EXAMPLE TITLE</a:t>
            </a:r>
          </a:p>
        </p:txBody>
      </p:sp>
    </p:spTree>
    <p:extLst>
      <p:ext uri="{BB962C8B-B14F-4D97-AF65-F5344CB8AC3E}">
        <p14:creationId xmlns:p14="http://schemas.microsoft.com/office/powerpoint/2010/main" val="826143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CBBF8A-2EAC-474A-BF14-68A417E03CE0}"/>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FC88DD-BCB7-A142-B389-FA6F890272FB}"/>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pic>
        <p:nvPicPr>
          <p:cNvPr id="13" name="Picture 12">
            <a:extLst>
              <a:ext uri="{FF2B5EF4-FFF2-40B4-BE49-F238E27FC236}">
                <a16:creationId xmlns:a16="http://schemas.microsoft.com/office/drawing/2014/main" id="{C1739868-A763-D34B-9072-61DC0FC2EB9F}"/>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14" name="Picture 13">
            <a:extLst>
              <a:ext uri="{FF2B5EF4-FFF2-40B4-BE49-F238E27FC236}">
                <a16:creationId xmlns:a16="http://schemas.microsoft.com/office/drawing/2014/main" id="{10D09B0C-E1A0-1949-98D9-2C0B0C5C3E77}"/>
              </a:ext>
            </a:extLst>
          </p:cNvPr>
          <p:cNvPicPr>
            <a:picLocks noChangeAspect="1"/>
          </p:cNvPicPr>
          <p:nvPr userDrawn="1"/>
        </p:nvPicPr>
        <p:blipFill>
          <a:blip r:embed="rId4">
            <a:alphaModFix/>
          </a:blip>
          <a:stretch>
            <a:fillRect/>
          </a:stretch>
        </p:blipFill>
        <p:spPr>
          <a:xfrm>
            <a:off x="8182717" y="569061"/>
            <a:ext cx="2454908" cy="2464650"/>
          </a:xfrm>
          <a:prstGeom prst="rect">
            <a:avLst/>
          </a:prstGeom>
          <a:effectLst>
            <a:outerShdw blurRad="342900" dist="50800" dir="5400000" algn="ctr" rotWithShape="0">
              <a:srgbClr val="000000">
                <a:alpha val="46000"/>
              </a:srgbClr>
            </a:outerShdw>
          </a:effectLst>
        </p:spPr>
      </p:pic>
      <p:sp>
        <p:nvSpPr>
          <p:cNvPr id="15" name="Text Placeholder 13">
            <a:extLst>
              <a:ext uri="{FF2B5EF4-FFF2-40B4-BE49-F238E27FC236}">
                <a16:creationId xmlns:a16="http://schemas.microsoft.com/office/drawing/2014/main" id="{14FDD8A3-8B32-2C41-A917-D1E7E1B4E693}"/>
              </a:ext>
            </a:extLst>
          </p:cNvPr>
          <p:cNvSpPr>
            <a:spLocks noGrp="1"/>
          </p:cNvSpPr>
          <p:nvPr>
            <p:ph type="body" sz="quarter" idx="12" hasCustomPrompt="1"/>
          </p:nvPr>
        </p:nvSpPr>
        <p:spPr>
          <a:xfrm>
            <a:off x="1346200" y="4622483"/>
            <a:ext cx="9499600" cy="731837"/>
          </a:xfrm>
        </p:spPr>
        <p:txBody>
          <a:bodyPr/>
          <a:lstStyle>
            <a:lvl1pPr marL="0" indent="0" algn="ctr">
              <a:buNone/>
              <a:defRPr/>
            </a:lvl1pPr>
          </a:lstStyle>
          <a:p>
            <a:pPr>
              <a:defRPr/>
            </a:pPr>
            <a:r>
              <a:rPr lang="en-US" sz="2800" spc="300">
                <a:solidFill>
                  <a:schemeClr val="tx1"/>
                </a:solidFill>
                <a:latin typeface="Arial" panose="020B0604020202020204" pitchFamily="34" charset="0"/>
                <a:ea typeface="Arial" charset="0"/>
                <a:cs typeface="Arial" panose="020B0604020202020204" pitchFamily="34" charset="0"/>
              </a:rPr>
              <a:t>Subtitle/More Information</a:t>
            </a:r>
          </a:p>
        </p:txBody>
      </p:sp>
      <p:sp>
        <p:nvSpPr>
          <p:cNvPr id="16" name="Text Placeholder 17">
            <a:extLst>
              <a:ext uri="{FF2B5EF4-FFF2-40B4-BE49-F238E27FC236}">
                <a16:creationId xmlns:a16="http://schemas.microsoft.com/office/drawing/2014/main" id="{EF8EDECA-ADAD-5B4D-89A0-E2889B7368A2}"/>
              </a:ext>
            </a:extLst>
          </p:cNvPr>
          <p:cNvSpPr>
            <a:spLocks noGrp="1"/>
          </p:cNvSpPr>
          <p:nvPr>
            <p:ph type="body" sz="quarter" idx="13"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Arial" panose="020B0604020202020204" pitchFamily="34" charset="0"/>
                <a:cs typeface="Arial" panose="020B0604020202020204" pitchFamily="34" charset="0"/>
              </a:defRPr>
            </a:lvl1pPr>
          </a:lstStyle>
          <a:p>
            <a:pPr lvl="0"/>
            <a:r>
              <a:rPr lang="en-US"/>
              <a:t>EXAMPLE TITLE</a:t>
            </a:r>
          </a:p>
        </p:txBody>
      </p:sp>
    </p:spTree>
    <p:extLst>
      <p:ext uri="{BB962C8B-B14F-4D97-AF65-F5344CB8AC3E}">
        <p14:creationId xmlns:p14="http://schemas.microsoft.com/office/powerpoint/2010/main" val="1504799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9B59EB-8248-E249-8CA0-3BA786B4E306}"/>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C14B017-F73F-1441-BBBD-F10E4A9CE2A2}"/>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0" y="-215153"/>
            <a:ext cx="12200215" cy="7543800"/>
          </a:xfrm>
          <a:prstGeom prst="rect">
            <a:avLst/>
          </a:prstGeom>
        </p:spPr>
      </p:pic>
      <p:pic>
        <p:nvPicPr>
          <p:cNvPr id="9" name="Picture 8">
            <a:extLst>
              <a:ext uri="{FF2B5EF4-FFF2-40B4-BE49-F238E27FC236}">
                <a16:creationId xmlns:a16="http://schemas.microsoft.com/office/drawing/2014/main" id="{A37FB16F-3EC1-3D45-A074-B27064201F83}"/>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10" name="Picture 9">
            <a:extLst>
              <a:ext uri="{FF2B5EF4-FFF2-40B4-BE49-F238E27FC236}">
                <a16:creationId xmlns:a16="http://schemas.microsoft.com/office/drawing/2014/main" id="{39C7E683-E9AE-824E-BA8E-D3E835E4CAF3}"/>
              </a:ext>
            </a:extLst>
          </p:cNvPr>
          <p:cNvPicPr>
            <a:picLocks noChangeAspect="1"/>
          </p:cNvPicPr>
          <p:nvPr userDrawn="1"/>
        </p:nvPicPr>
        <p:blipFill>
          <a:blip r:embed="rId4">
            <a:alphaModFix/>
          </a:blip>
          <a:stretch>
            <a:fillRect/>
          </a:stretch>
        </p:blipFill>
        <p:spPr>
          <a:xfrm>
            <a:off x="6327023" y="200868"/>
            <a:ext cx="2454908" cy="2464650"/>
          </a:xfrm>
          <a:prstGeom prst="rect">
            <a:avLst/>
          </a:prstGeom>
          <a:effectLst>
            <a:outerShdw blurRad="342900" dist="50800" dir="5400000" algn="ctr" rotWithShape="0">
              <a:srgbClr val="000000">
                <a:alpha val="46000"/>
              </a:srgbClr>
            </a:outerShdw>
          </a:effectLst>
        </p:spPr>
      </p:pic>
      <p:sp>
        <p:nvSpPr>
          <p:cNvPr id="11" name="Text Placeholder 13">
            <a:extLst>
              <a:ext uri="{FF2B5EF4-FFF2-40B4-BE49-F238E27FC236}">
                <a16:creationId xmlns:a16="http://schemas.microsoft.com/office/drawing/2014/main" id="{38FFD636-3642-B44F-8A54-0435C25B5F30}"/>
              </a:ext>
            </a:extLst>
          </p:cNvPr>
          <p:cNvSpPr>
            <a:spLocks noGrp="1"/>
          </p:cNvSpPr>
          <p:nvPr>
            <p:ph type="body" sz="quarter" idx="12" hasCustomPrompt="1"/>
          </p:nvPr>
        </p:nvSpPr>
        <p:spPr>
          <a:xfrm>
            <a:off x="1346200" y="4622483"/>
            <a:ext cx="9499600" cy="731837"/>
          </a:xfrm>
        </p:spPr>
        <p:txBody>
          <a:bodyPr/>
          <a:lstStyle>
            <a:lvl1pPr marL="0" indent="0" algn="ctr">
              <a:buNone/>
              <a:defRPr/>
            </a:lvl1pPr>
          </a:lstStyle>
          <a:p>
            <a:pPr>
              <a:defRPr/>
            </a:pPr>
            <a:r>
              <a:rPr lang="en-US" sz="2800" spc="300">
                <a:solidFill>
                  <a:schemeClr val="tx1"/>
                </a:solidFill>
                <a:latin typeface="Arial" panose="020B0604020202020204" pitchFamily="34" charset="0"/>
                <a:ea typeface="Arial" charset="0"/>
                <a:cs typeface="Arial" panose="020B0604020202020204" pitchFamily="34" charset="0"/>
              </a:rPr>
              <a:t>Subtitle/More Information</a:t>
            </a:r>
          </a:p>
        </p:txBody>
      </p:sp>
      <p:sp>
        <p:nvSpPr>
          <p:cNvPr id="12" name="Text Placeholder 17">
            <a:extLst>
              <a:ext uri="{FF2B5EF4-FFF2-40B4-BE49-F238E27FC236}">
                <a16:creationId xmlns:a16="http://schemas.microsoft.com/office/drawing/2014/main" id="{30CCAC73-228B-6D42-936F-5F6BD164A522}"/>
              </a:ext>
            </a:extLst>
          </p:cNvPr>
          <p:cNvSpPr>
            <a:spLocks noGrp="1"/>
          </p:cNvSpPr>
          <p:nvPr>
            <p:ph type="body" sz="quarter" idx="13"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Arial" panose="020B0604020202020204" pitchFamily="34" charset="0"/>
                <a:cs typeface="Arial" panose="020B0604020202020204" pitchFamily="34" charset="0"/>
              </a:defRPr>
            </a:lvl1pPr>
          </a:lstStyle>
          <a:p>
            <a:pPr lvl="0"/>
            <a:r>
              <a:rPr lang="en-US"/>
              <a:t>EXAMPLE TITLE</a:t>
            </a:r>
          </a:p>
        </p:txBody>
      </p:sp>
    </p:spTree>
    <p:extLst>
      <p:ext uri="{BB962C8B-B14F-4D97-AF65-F5344CB8AC3E}">
        <p14:creationId xmlns:p14="http://schemas.microsoft.com/office/powerpoint/2010/main" val="25255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ption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310A27-2620-244E-90DA-320E460860CC}"/>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A89145-865C-2445-8B27-997371D1BB1A}"/>
              </a:ext>
            </a:extLst>
          </p:cNvPr>
          <p:cNvPicPr>
            <a:picLocks noChangeAspect="1"/>
          </p:cNvPicPr>
          <p:nvPr userDrawn="1"/>
        </p:nvPicPr>
        <p:blipFill>
          <a:blip r:embed="rId2" cstate="screen">
            <a:alphaModFix amt="29000"/>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pic>
        <p:nvPicPr>
          <p:cNvPr id="7" name="Picture 6">
            <a:extLst>
              <a:ext uri="{FF2B5EF4-FFF2-40B4-BE49-F238E27FC236}">
                <a16:creationId xmlns:a16="http://schemas.microsoft.com/office/drawing/2014/main" id="{B2C532B3-276A-DD42-A1E0-21981E6BBA8F}"/>
              </a:ext>
            </a:extLst>
          </p:cNvPr>
          <p:cNvPicPr>
            <a:picLocks noChangeAspect="1"/>
          </p:cNvPicPr>
          <p:nvPr userDrawn="1"/>
        </p:nvPicPr>
        <p:blipFill>
          <a:blip r:embed="rId3" cstate="screen">
            <a:lum bright="100000"/>
            <a:extLst>
              <a:ext uri="{28A0092B-C50C-407E-A947-70E740481C1C}">
                <a14:useLocalDpi xmlns:a14="http://schemas.microsoft.com/office/drawing/2010/main"/>
              </a:ext>
            </a:extLst>
          </a:blip>
          <a:stretch>
            <a:fillRect/>
          </a:stretch>
        </p:blipFill>
        <p:spPr>
          <a:xfrm>
            <a:off x="5270723" y="5743823"/>
            <a:ext cx="1650555" cy="619535"/>
          </a:xfrm>
          <a:prstGeom prst="rect">
            <a:avLst/>
          </a:prstGeom>
        </p:spPr>
      </p:pic>
      <p:pic>
        <p:nvPicPr>
          <p:cNvPr id="9" name="Picture 8">
            <a:extLst>
              <a:ext uri="{FF2B5EF4-FFF2-40B4-BE49-F238E27FC236}">
                <a16:creationId xmlns:a16="http://schemas.microsoft.com/office/drawing/2014/main" id="{69904F3D-4099-F344-B137-DB81BB12F009}"/>
              </a:ext>
            </a:extLst>
          </p:cNvPr>
          <p:cNvPicPr>
            <a:picLocks noChangeAspect="1"/>
          </p:cNvPicPr>
          <p:nvPr userDrawn="1"/>
        </p:nvPicPr>
        <p:blipFill>
          <a:blip r:embed="rId4">
            <a:alphaModFix/>
          </a:blip>
          <a:stretch>
            <a:fillRect/>
          </a:stretch>
        </p:blipFill>
        <p:spPr>
          <a:xfrm>
            <a:off x="9282751" y="1561675"/>
            <a:ext cx="2454908" cy="2464650"/>
          </a:xfrm>
          <a:prstGeom prst="rect">
            <a:avLst/>
          </a:prstGeom>
          <a:effectLst>
            <a:outerShdw blurRad="342900" dist="50800" dir="5400000" algn="ctr" rotWithShape="0">
              <a:srgbClr val="000000">
                <a:alpha val="46000"/>
              </a:srgbClr>
            </a:outerShdw>
          </a:effectLst>
        </p:spPr>
      </p:pic>
      <p:sp>
        <p:nvSpPr>
          <p:cNvPr id="14" name="Text Placeholder 13">
            <a:extLst>
              <a:ext uri="{FF2B5EF4-FFF2-40B4-BE49-F238E27FC236}">
                <a16:creationId xmlns:a16="http://schemas.microsoft.com/office/drawing/2014/main" id="{99E42D59-E2F8-CC49-8F3F-9A8755D11103}"/>
              </a:ext>
            </a:extLst>
          </p:cNvPr>
          <p:cNvSpPr>
            <a:spLocks noGrp="1"/>
          </p:cNvSpPr>
          <p:nvPr>
            <p:ph type="body" sz="quarter" idx="11" hasCustomPrompt="1"/>
          </p:nvPr>
        </p:nvSpPr>
        <p:spPr>
          <a:xfrm>
            <a:off x="1346200" y="4622483"/>
            <a:ext cx="9499600" cy="731837"/>
          </a:xfrm>
        </p:spPr>
        <p:txBody>
          <a:bodyPr/>
          <a:lstStyle>
            <a:lvl1pPr marL="0" indent="0" algn="ctr">
              <a:buNone/>
              <a:defRPr/>
            </a:lvl1pPr>
          </a:lstStyle>
          <a:p>
            <a:pPr>
              <a:defRPr/>
            </a:pPr>
            <a:r>
              <a:rPr lang="en-US" sz="2800" spc="300">
                <a:solidFill>
                  <a:schemeClr val="tx1"/>
                </a:solidFill>
                <a:latin typeface="Arial" panose="020B0604020202020204" pitchFamily="34" charset="0"/>
                <a:ea typeface="Arial" charset="0"/>
                <a:cs typeface="Arial" panose="020B0604020202020204" pitchFamily="34" charset="0"/>
              </a:rPr>
              <a:t>Subtitle/More Information</a:t>
            </a:r>
          </a:p>
        </p:txBody>
      </p:sp>
      <p:sp>
        <p:nvSpPr>
          <p:cNvPr id="18" name="Text Placeholder 17">
            <a:extLst>
              <a:ext uri="{FF2B5EF4-FFF2-40B4-BE49-F238E27FC236}">
                <a16:creationId xmlns:a16="http://schemas.microsoft.com/office/drawing/2014/main" id="{72638574-6B2C-CC4C-9FF7-B352F0A67ADE}"/>
              </a:ext>
            </a:extLst>
          </p:cNvPr>
          <p:cNvSpPr>
            <a:spLocks noGrp="1"/>
          </p:cNvSpPr>
          <p:nvPr>
            <p:ph type="body" sz="quarter" idx="12" hasCustomPrompt="1"/>
          </p:nvPr>
        </p:nvSpPr>
        <p:spPr>
          <a:xfrm>
            <a:off x="710883" y="3668711"/>
            <a:ext cx="10770235" cy="953771"/>
          </a:xfrm>
        </p:spPr>
        <p:txBody>
          <a:bodyPr>
            <a:normAutofit/>
          </a:bodyPr>
          <a:lstStyle>
            <a:lvl1pPr marL="0" indent="0" algn="ctr">
              <a:buNone/>
              <a:defRPr sz="5400" b="0" i="0" spc="600" baseline="0">
                <a:solidFill>
                  <a:srgbClr val="FFFFFF"/>
                </a:solidFill>
                <a:latin typeface="Arial" panose="020B0604020202020204" pitchFamily="34" charset="0"/>
                <a:cs typeface="Arial" panose="020B0604020202020204" pitchFamily="34" charset="0"/>
              </a:defRPr>
            </a:lvl1pPr>
          </a:lstStyle>
          <a:p>
            <a:pPr lvl="0"/>
            <a:r>
              <a:rPr lang="en-US"/>
              <a:t>EXAMPLE TITLE</a:t>
            </a:r>
          </a:p>
        </p:txBody>
      </p:sp>
    </p:spTree>
    <p:extLst>
      <p:ext uri="{BB962C8B-B14F-4D97-AF65-F5344CB8AC3E}">
        <p14:creationId xmlns:p14="http://schemas.microsoft.com/office/powerpoint/2010/main" val="142612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xt Sec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501B06-1ECD-274C-9596-D4C053FE82FD}"/>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FACEC21-C821-484D-94BB-ABAF3D3BB806}"/>
              </a:ext>
            </a:extLst>
          </p:cNvPr>
          <p:cNvPicPr>
            <a:picLocks noChangeAspect="1"/>
          </p:cNvPicPr>
          <p:nvPr userDrawn="1"/>
        </p:nvPicPr>
        <p:blipFill>
          <a:blip r:embed="rId2" cstate="screen">
            <a:alphaModFix amt="28000"/>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11" name="Text Placeholder 10">
            <a:extLst>
              <a:ext uri="{FF2B5EF4-FFF2-40B4-BE49-F238E27FC236}">
                <a16:creationId xmlns:a16="http://schemas.microsoft.com/office/drawing/2014/main" id="{2A580FB6-161E-0646-B9D4-366412576B3A}"/>
              </a:ext>
            </a:extLst>
          </p:cNvPr>
          <p:cNvSpPr>
            <a:spLocks noGrp="1"/>
          </p:cNvSpPr>
          <p:nvPr>
            <p:ph type="body" sz="quarter" idx="10" hasCustomPrompt="1"/>
          </p:nvPr>
        </p:nvSpPr>
        <p:spPr>
          <a:xfrm>
            <a:off x="1288676" y="3708725"/>
            <a:ext cx="9614646" cy="1169986"/>
          </a:xfrm>
        </p:spPr>
        <p:txBody>
          <a:bodyPr>
            <a:normAutofit/>
          </a:bodyPr>
          <a:lstStyle>
            <a:lvl1pPr marL="0" indent="0" algn="ctr">
              <a:buNone/>
              <a:defRPr sz="6600">
                <a:solidFill>
                  <a:srgbClr val="FFFFFF"/>
                </a:solidFill>
                <a:latin typeface="Arial" panose="020B0604020202020204" pitchFamily="34" charset="0"/>
                <a:cs typeface="Arial" panose="020B0604020202020204" pitchFamily="34" charset="0"/>
              </a:defRPr>
            </a:lvl1pPr>
          </a:lstStyle>
          <a:p>
            <a:pPr lvl="0"/>
            <a:r>
              <a:rPr lang="en-US"/>
              <a:t>NEXT SECTION</a:t>
            </a:r>
          </a:p>
        </p:txBody>
      </p:sp>
      <p:sp>
        <p:nvSpPr>
          <p:cNvPr id="13" name="Text Placeholder 12">
            <a:extLst>
              <a:ext uri="{FF2B5EF4-FFF2-40B4-BE49-F238E27FC236}">
                <a16:creationId xmlns:a16="http://schemas.microsoft.com/office/drawing/2014/main" id="{F1296921-B28F-054B-968B-762AF63C5BAA}"/>
              </a:ext>
            </a:extLst>
          </p:cNvPr>
          <p:cNvSpPr>
            <a:spLocks noGrp="1"/>
          </p:cNvSpPr>
          <p:nvPr>
            <p:ph type="body" sz="quarter" idx="11" hasCustomPrompt="1"/>
          </p:nvPr>
        </p:nvSpPr>
        <p:spPr>
          <a:xfrm>
            <a:off x="3386930" y="4571999"/>
            <a:ext cx="5418138" cy="1008062"/>
          </a:xfrm>
        </p:spPr>
        <p:txBody>
          <a:bodyPr>
            <a:normAutofit/>
          </a:bodyPr>
          <a:lstStyle>
            <a:lvl1pPr marL="0" indent="0" algn="ctr">
              <a:buNone/>
              <a:defRPr sz="3300">
                <a:solidFill>
                  <a:srgbClr val="FFFFFF"/>
                </a:solidFill>
                <a:latin typeface="Arial" panose="020B0604020202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8603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8EDD06-198A-4145-BB4E-BD2377E5D03B}"/>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A673BD5-1E7B-AE49-8733-7A43C5BE1C45}"/>
              </a:ext>
            </a:extLst>
          </p:cNvPr>
          <p:cNvPicPr>
            <a:picLocks noChangeAspect="1"/>
          </p:cNvPicPr>
          <p:nvPr userDrawn="1"/>
        </p:nvPicPr>
        <p:blipFill>
          <a:blip r:embed="rId2" cstate="screen">
            <a:alphaModFix amt="26000"/>
            <a:extLst>
              <a:ext uri="{28A0092B-C50C-407E-A947-70E740481C1C}">
                <a14:useLocalDpi xmlns:a14="http://schemas.microsoft.com/office/drawing/2010/main"/>
              </a:ext>
            </a:extLst>
          </a:blip>
          <a:stretch>
            <a:fillRect/>
          </a:stretch>
        </p:blipFill>
        <p:spPr>
          <a:xfrm>
            <a:off x="-1" y="0"/>
            <a:ext cx="12223377" cy="8148918"/>
          </a:xfrm>
          <a:prstGeom prst="rect">
            <a:avLst/>
          </a:prstGeom>
        </p:spPr>
      </p:pic>
      <p:sp>
        <p:nvSpPr>
          <p:cNvPr id="8" name="Text Placeholder 10">
            <a:extLst>
              <a:ext uri="{FF2B5EF4-FFF2-40B4-BE49-F238E27FC236}">
                <a16:creationId xmlns:a16="http://schemas.microsoft.com/office/drawing/2014/main" id="{FC381368-B885-454B-BA76-F248922E10FC}"/>
              </a:ext>
            </a:extLst>
          </p:cNvPr>
          <p:cNvSpPr>
            <a:spLocks noGrp="1"/>
          </p:cNvSpPr>
          <p:nvPr>
            <p:ph type="body" sz="quarter" idx="10" hasCustomPrompt="1"/>
          </p:nvPr>
        </p:nvSpPr>
        <p:spPr>
          <a:xfrm>
            <a:off x="1288676" y="3708725"/>
            <a:ext cx="9614646" cy="1169986"/>
          </a:xfrm>
        </p:spPr>
        <p:txBody>
          <a:bodyPr>
            <a:normAutofit/>
          </a:bodyPr>
          <a:lstStyle>
            <a:lvl1pPr marL="0" indent="0" algn="ctr">
              <a:buNone/>
              <a:defRPr sz="6600">
                <a:solidFill>
                  <a:srgbClr val="FFFFFF"/>
                </a:solidFill>
                <a:latin typeface="Arial" panose="020B0604020202020204" pitchFamily="34" charset="0"/>
                <a:cs typeface="Arial" panose="020B0604020202020204" pitchFamily="34" charset="0"/>
              </a:defRPr>
            </a:lvl1pPr>
          </a:lstStyle>
          <a:p>
            <a:pPr lvl="0"/>
            <a:r>
              <a:rPr lang="en-US"/>
              <a:t>NEXT SECTION</a:t>
            </a:r>
          </a:p>
        </p:txBody>
      </p:sp>
      <p:sp>
        <p:nvSpPr>
          <p:cNvPr id="9" name="Text Placeholder 12">
            <a:extLst>
              <a:ext uri="{FF2B5EF4-FFF2-40B4-BE49-F238E27FC236}">
                <a16:creationId xmlns:a16="http://schemas.microsoft.com/office/drawing/2014/main" id="{1572112C-E228-AD48-B6A3-9956D67FDEFA}"/>
              </a:ext>
            </a:extLst>
          </p:cNvPr>
          <p:cNvSpPr>
            <a:spLocks noGrp="1"/>
          </p:cNvSpPr>
          <p:nvPr>
            <p:ph type="body" sz="quarter" idx="11" hasCustomPrompt="1"/>
          </p:nvPr>
        </p:nvSpPr>
        <p:spPr>
          <a:xfrm>
            <a:off x="3386930" y="4571999"/>
            <a:ext cx="5418138" cy="1008062"/>
          </a:xfrm>
        </p:spPr>
        <p:txBody>
          <a:bodyPr>
            <a:normAutofit/>
          </a:bodyPr>
          <a:lstStyle>
            <a:lvl1pPr marL="0" indent="0" algn="ctr">
              <a:buNone/>
              <a:defRPr sz="3300">
                <a:solidFill>
                  <a:srgbClr val="FFFFFF"/>
                </a:solidFill>
                <a:latin typeface="Arial" panose="020B0604020202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854248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Section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DC2439-20CC-8749-BE2D-6E22851E9A9A}"/>
              </a:ext>
            </a:extLst>
          </p:cNvPr>
          <p:cNvSpPr/>
          <p:nvPr userDrawn="1"/>
        </p:nvSpPr>
        <p:spPr>
          <a:xfrm>
            <a:off x="0" y="0"/>
            <a:ext cx="12192000" cy="6858000"/>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8EAD9C5-1664-E340-ACA2-9B10C79239B3}"/>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0" y="-510988"/>
            <a:ext cx="12223377" cy="8148918"/>
          </a:xfrm>
          <a:prstGeom prst="rect">
            <a:avLst/>
          </a:prstGeom>
        </p:spPr>
      </p:pic>
      <p:sp>
        <p:nvSpPr>
          <p:cNvPr id="8" name="Text Placeholder 10">
            <a:extLst>
              <a:ext uri="{FF2B5EF4-FFF2-40B4-BE49-F238E27FC236}">
                <a16:creationId xmlns:a16="http://schemas.microsoft.com/office/drawing/2014/main" id="{2D2D6B62-11B9-8044-B81D-8B3BEFC4566A}"/>
              </a:ext>
            </a:extLst>
          </p:cNvPr>
          <p:cNvSpPr>
            <a:spLocks noGrp="1"/>
          </p:cNvSpPr>
          <p:nvPr>
            <p:ph type="body" sz="quarter" idx="10" hasCustomPrompt="1"/>
          </p:nvPr>
        </p:nvSpPr>
        <p:spPr>
          <a:xfrm>
            <a:off x="1288676" y="3708725"/>
            <a:ext cx="9614646" cy="1169986"/>
          </a:xfrm>
        </p:spPr>
        <p:txBody>
          <a:bodyPr>
            <a:normAutofit/>
          </a:bodyPr>
          <a:lstStyle>
            <a:lvl1pPr marL="0" indent="0" algn="ctr">
              <a:buNone/>
              <a:defRPr sz="6600">
                <a:solidFill>
                  <a:srgbClr val="FFFFFF"/>
                </a:solidFill>
                <a:latin typeface="Arial" panose="020B0604020202020204" pitchFamily="34" charset="0"/>
                <a:cs typeface="Arial" panose="020B0604020202020204" pitchFamily="34" charset="0"/>
              </a:defRPr>
            </a:lvl1pPr>
          </a:lstStyle>
          <a:p>
            <a:pPr lvl="0"/>
            <a:r>
              <a:rPr lang="en-US"/>
              <a:t>NEXT SECTION</a:t>
            </a:r>
          </a:p>
        </p:txBody>
      </p:sp>
      <p:sp>
        <p:nvSpPr>
          <p:cNvPr id="9" name="Text Placeholder 12">
            <a:extLst>
              <a:ext uri="{FF2B5EF4-FFF2-40B4-BE49-F238E27FC236}">
                <a16:creationId xmlns:a16="http://schemas.microsoft.com/office/drawing/2014/main" id="{CC76D1B9-3A80-9F41-897E-EE1B29947C13}"/>
              </a:ext>
            </a:extLst>
          </p:cNvPr>
          <p:cNvSpPr>
            <a:spLocks noGrp="1"/>
          </p:cNvSpPr>
          <p:nvPr>
            <p:ph type="body" sz="quarter" idx="11" hasCustomPrompt="1"/>
          </p:nvPr>
        </p:nvSpPr>
        <p:spPr>
          <a:xfrm>
            <a:off x="3386930" y="4571999"/>
            <a:ext cx="5418138" cy="1008062"/>
          </a:xfrm>
        </p:spPr>
        <p:txBody>
          <a:bodyPr>
            <a:normAutofit/>
          </a:bodyPr>
          <a:lstStyle>
            <a:lvl1pPr marL="0" indent="0" algn="ctr">
              <a:buNone/>
              <a:defRPr sz="3300">
                <a:solidFill>
                  <a:srgbClr val="FFFFFF"/>
                </a:solidFill>
                <a:latin typeface="Arial" panose="020B0604020202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431098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534E8-6B0C-8A41-9869-A3F5CDF2CC98}" type="datetimeFigureOut">
              <a:rPr lang="en-US" smtClean="0"/>
              <a:t>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41C85-46E5-8649-8CB5-559295B1D80A}" type="slidenum">
              <a:rPr lang="en-US" smtClean="0"/>
              <a:t>‹nr.›</a:t>
            </a:fld>
            <a:endParaRPr lang="en-US"/>
          </a:p>
        </p:txBody>
      </p:sp>
    </p:spTree>
    <p:extLst>
      <p:ext uri="{BB962C8B-B14F-4D97-AF65-F5344CB8AC3E}">
        <p14:creationId xmlns:p14="http://schemas.microsoft.com/office/powerpoint/2010/main" val="435679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1" r:id="rId6"/>
    <p:sldLayoutId id="2147483657" r:id="rId7"/>
    <p:sldLayoutId id="2147483658" r:id="rId8"/>
    <p:sldLayoutId id="2147483659" r:id="rId9"/>
    <p:sldLayoutId id="2147483660" r:id="rId10"/>
    <p:sldLayoutId id="2147483661" r:id="rId11"/>
    <p:sldLayoutId id="2147483655" r:id="rId12"/>
    <p:sldLayoutId id="2147483656" r:id="rId13"/>
    <p:sldLayoutId id="2147483662" r:id="rId14"/>
    <p:sldLayoutId id="2147483663" r:id="rId15"/>
    <p:sldLayoutId id="2147483664" r:id="rId16"/>
    <p:sldLayoutId id="2147483665" r:id="rId17"/>
    <p:sldLayoutId id="2147483668" r:id="rId18"/>
    <p:sldLayoutId id="2147483666" r:id="rId19"/>
    <p:sldLayoutId id="214748366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rotary.org/peace-fellowship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my.rotary.org/en/search/club-finde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mailto:rotarypeacecenters@rotary.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5596"/>
        </a:solidFill>
        <a:effectLst/>
      </p:bgPr>
    </p:bg>
    <p:spTree>
      <p:nvGrpSpPr>
        <p:cNvPr id="1" name=""/>
        <p:cNvGrpSpPr/>
        <p:nvPr/>
      </p:nvGrpSpPr>
      <p:grpSpPr>
        <a:xfrm>
          <a:off x="0" y="0"/>
          <a:ext cx="0" cy="0"/>
          <a:chOff x="0" y="0"/>
          <a:chExt cx="0" cy="0"/>
        </a:xfrm>
      </p:grpSpPr>
      <p:pic>
        <p:nvPicPr>
          <p:cNvPr id="8" name="Picture 2" descr="Image may contain: 9 people, people smiling, people standing, shoes and outdo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9703"/>
            <a:ext cx="12192000" cy="446826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32065" y="4773821"/>
            <a:ext cx="8703769" cy="1679990"/>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pc="600">
                <a:solidFill>
                  <a:schemeClr val="bg1"/>
                </a:solidFill>
                <a:latin typeface="Arial" panose="020B0604020202020204" pitchFamily="34" charset="0"/>
                <a:ea typeface="Arial" charset="0"/>
                <a:cs typeface="Arial" panose="020B0604020202020204" pitchFamily="34" charset="0"/>
              </a:rPr>
              <a:t>Rotary Peace Centers Fellowship</a:t>
            </a:r>
            <a:endParaRPr kumimoji="0" lang="en-US" b="0" i="0" u="none" strike="noStrike" kern="1200" cap="none" spc="300" normalizeH="0" baseline="0" noProof="0">
              <a:ln>
                <a:noFill/>
              </a:ln>
              <a:solidFill>
                <a:srgbClr val="48595D"/>
              </a:solidFill>
              <a:effectLst/>
              <a:uLnTx/>
              <a:uFillTx/>
              <a:latin typeface="Arial" panose="020B0604020202020204" pitchFamily="34" charset="0"/>
              <a:ea typeface="Arial" charset="0"/>
              <a:cs typeface="Arial" panose="020B0604020202020204" pitchFamily="34" charset="0"/>
            </a:endParaRPr>
          </a:p>
        </p:txBody>
      </p:sp>
      <p:pic>
        <p:nvPicPr>
          <p:cNvPr id="7" name="Picture 6">
            <a:extLst>
              <a:ext uri="{FF2B5EF4-FFF2-40B4-BE49-F238E27FC236}">
                <a16:creationId xmlns:a16="http://schemas.microsoft.com/office/drawing/2014/main" id="{EB78956F-5F2C-074B-95DC-0C89F8C9A00C}"/>
              </a:ext>
            </a:extLst>
          </p:cNvPr>
          <p:cNvPicPr>
            <a:picLocks noChangeAspect="1"/>
          </p:cNvPicPr>
          <p:nvPr/>
        </p:nvPicPr>
        <p:blipFill>
          <a:blip r:embed="rId4" cstate="screen">
            <a:lum bright="100000"/>
            <a:extLst>
              <a:ext uri="{28A0092B-C50C-407E-A947-70E740481C1C}">
                <a14:useLocalDpi xmlns:a14="http://schemas.microsoft.com/office/drawing/2010/main"/>
              </a:ext>
            </a:extLst>
          </a:blip>
          <a:stretch>
            <a:fillRect/>
          </a:stretch>
        </p:blipFill>
        <p:spPr>
          <a:xfrm>
            <a:off x="10099227" y="6033190"/>
            <a:ext cx="1650555" cy="619535"/>
          </a:xfrm>
          <a:prstGeom prst="rect">
            <a:avLst/>
          </a:prstGeom>
        </p:spPr>
      </p:pic>
    </p:spTree>
    <p:extLst>
      <p:ext uri="{BB962C8B-B14F-4D97-AF65-F5344CB8AC3E}">
        <p14:creationId xmlns:p14="http://schemas.microsoft.com/office/powerpoint/2010/main" val="2346952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6590463" y="429661"/>
            <a:ext cx="5293088" cy="1113125"/>
          </a:xfrm>
          <a:prstGeom prst="rect">
            <a:avLst/>
          </a:prstGeom>
        </p:spPr>
        <p:txBody>
          <a:bodyPr wrap="square" lIns="0" rIns="0" anchor="b">
            <a:spAutoFit/>
          </a:bodyPr>
          <a:lstStyle/>
          <a:p>
            <a:pPr lvl="0">
              <a:lnSpc>
                <a:spcPts val="4000"/>
              </a:lnSpc>
            </a:pPr>
            <a:r>
              <a:rPr lang="en-US" sz="4400" b="1">
                <a:solidFill>
                  <a:schemeClr val="bg1"/>
                </a:solidFill>
                <a:latin typeface="Arial" panose="020B0604020202020204" pitchFamily="34" charset="0"/>
                <a:ea typeface="Arial" charset="0"/>
                <a:cs typeface="Arial" panose="020B0604020202020204" pitchFamily="34" charset="0"/>
              </a:rPr>
              <a:t>Certificate program</a:t>
            </a:r>
          </a:p>
          <a:p>
            <a:pPr lvl="0"/>
            <a:r>
              <a:rPr lang="en-US" sz="3300">
                <a:solidFill>
                  <a:schemeClr val="bg1"/>
                </a:solidFill>
                <a:latin typeface="Arial" panose="020B0604020202020204" pitchFamily="34" charset="0"/>
                <a:ea typeface="Arial" charset="0"/>
                <a:cs typeface="Arial" panose="020B0604020202020204" pitchFamily="34" charset="0"/>
              </a:rPr>
              <a:t>Fellowship components</a:t>
            </a:r>
          </a:p>
        </p:txBody>
      </p:sp>
      <p:cxnSp>
        <p:nvCxnSpPr>
          <p:cNvPr id="10" name="Straight Connector 9"/>
          <p:cNvCxnSpPr/>
          <p:nvPr/>
        </p:nvCxnSpPr>
        <p:spPr>
          <a:xfrm>
            <a:off x="6590463" y="1956462"/>
            <a:ext cx="4942174"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pic>
        <p:nvPicPr>
          <p:cNvPr id="16" name="Picture 15"/>
          <p:cNvPicPr/>
          <p:nvPr/>
        </p:nvPicPr>
        <p:blipFill rotWithShape="1">
          <a:blip r:embed="rId3" cstate="screen">
            <a:extLst>
              <a:ext uri="{28A0092B-C50C-407E-A947-70E740481C1C}">
                <a14:useLocalDpi xmlns:a14="http://schemas.microsoft.com/office/drawing/2010/main"/>
              </a:ext>
            </a:extLst>
          </a:blip>
          <a:srcRect/>
          <a:stretch/>
        </p:blipFill>
        <p:spPr>
          <a:xfrm>
            <a:off x="0" y="242596"/>
            <a:ext cx="6107850" cy="6959007"/>
          </a:xfrm>
          <a:prstGeom prst="rect">
            <a:avLst/>
          </a:prstGeom>
        </p:spPr>
      </p:pic>
      <p:pic>
        <p:nvPicPr>
          <p:cNvPr id="3" name="Picture 2" descr="A picture containing person, indoor, wall, table&#10;&#10;Description automatically generated">
            <a:extLst>
              <a:ext uri="{FF2B5EF4-FFF2-40B4-BE49-F238E27FC236}">
                <a16:creationId xmlns:a16="http://schemas.microsoft.com/office/drawing/2014/main" id="{F90109CA-A188-45FC-9A86-6AFFF4AA93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5657" y="2724346"/>
            <a:ext cx="5487894" cy="3653108"/>
          </a:xfrm>
          <a:prstGeom prst="rect">
            <a:avLst/>
          </a:prstGeom>
        </p:spPr>
      </p:pic>
    </p:spTree>
    <p:extLst>
      <p:ext uri="{BB962C8B-B14F-4D97-AF65-F5344CB8AC3E}">
        <p14:creationId xmlns:p14="http://schemas.microsoft.com/office/powerpoint/2010/main" val="1631117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450920" y="373727"/>
            <a:ext cx="5091464" cy="1107996"/>
          </a:xfrm>
          <a:prstGeom prst="rect">
            <a:avLst/>
          </a:prstGeom>
        </p:spPr>
        <p:txBody>
          <a:bodyPr wrap="square" lIns="0" rIns="0" anchor="b">
            <a:spAutoFit/>
          </a:bodyPr>
          <a:lstStyle/>
          <a:p>
            <a:pPr lvl="0"/>
            <a:r>
              <a:rPr lang="en-US" sz="3300">
                <a:solidFill>
                  <a:srgbClr val="48595D"/>
                </a:solidFill>
                <a:latin typeface="Arial" panose="020B0604020202020204" pitchFamily="34" charset="0"/>
                <a:ea typeface="Arial" charset="0"/>
                <a:cs typeface="Arial" panose="020B0604020202020204" pitchFamily="34" charset="0"/>
              </a:rPr>
              <a:t>Certificate candidates must: </a:t>
            </a:r>
          </a:p>
        </p:txBody>
      </p:sp>
      <p:cxnSp>
        <p:nvCxnSpPr>
          <p:cNvPr id="10" name="Straight Connector 9"/>
          <p:cNvCxnSpPr/>
          <p:nvPr/>
        </p:nvCxnSpPr>
        <p:spPr>
          <a:xfrm>
            <a:off x="450920" y="1512126"/>
            <a:ext cx="494217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9158" y="1643710"/>
            <a:ext cx="5835610" cy="5324535"/>
          </a:xfrm>
          <a:prstGeom prst="rect">
            <a:avLst/>
          </a:prstGeom>
        </p:spPr>
        <p:txBody>
          <a:bodyPr wrap="square">
            <a:spAutoFit/>
          </a:bodyPr>
          <a:lstStyle/>
          <a:p>
            <a:pPr marL="285750" lvl="0" indent="-285750">
              <a:buFont typeface="Arial" panose="020B0604020202020204" pitchFamily="34" charset="0"/>
              <a:buChar char="•"/>
            </a:pPr>
            <a:r>
              <a:rPr lang="en-US" dirty="0">
                <a:solidFill>
                  <a:srgbClr val="48595D"/>
                </a:solidFill>
                <a:latin typeface="Arial" panose="020B0604020202020204" pitchFamily="34" charset="0"/>
                <a:cs typeface="Arial" panose="020B0604020202020204" pitchFamily="34" charset="0"/>
              </a:rPr>
              <a:t>Be proficient in English</a:t>
            </a:r>
          </a:p>
          <a:p>
            <a:pPr lvl="0"/>
            <a:endParaRPr lang="en-US"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solidFill>
                  <a:srgbClr val="48595D"/>
                </a:solidFill>
                <a:latin typeface="Arial" panose="020B0604020202020204" pitchFamily="34" charset="0"/>
                <a:cs typeface="Arial" panose="020B0604020202020204" pitchFamily="34" charset="0"/>
              </a:rPr>
              <a:t>Have a bachelor’s degree </a:t>
            </a:r>
          </a:p>
          <a:p>
            <a:pPr lvl="0"/>
            <a:endParaRPr lang="en-US"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solidFill>
                  <a:srgbClr val="48595D"/>
                </a:solidFill>
                <a:latin typeface="Arial" panose="020B0604020202020204" pitchFamily="34" charset="0"/>
                <a:cs typeface="Arial" panose="020B0604020202020204" pitchFamily="34" charset="0"/>
              </a:rPr>
              <a:t>Have a strong and proven commitment to cross-cultural understanding and peace</a:t>
            </a:r>
          </a:p>
          <a:p>
            <a:pPr lvl="0"/>
            <a:endParaRPr lang="en-US"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solidFill>
                  <a:srgbClr val="48595D"/>
                </a:solidFill>
                <a:latin typeface="Arial" panose="020B0604020202020204" pitchFamily="34" charset="0"/>
                <a:cs typeface="Arial" panose="020B0604020202020204" pitchFamily="34" charset="0"/>
              </a:rPr>
              <a:t>Demonstrate leadership skills </a:t>
            </a:r>
          </a:p>
          <a:p>
            <a:pPr lvl="0"/>
            <a:endParaRPr lang="en-US"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solidFill>
                  <a:srgbClr val="48595D"/>
                </a:solidFill>
                <a:latin typeface="Arial" panose="020B0604020202020204" pitchFamily="34" charset="0"/>
                <a:cs typeface="Arial" panose="020B0604020202020204" pitchFamily="34" charset="0"/>
              </a:rPr>
              <a:t>Have at least five years of full-time experience in peace or development work</a:t>
            </a:r>
          </a:p>
          <a:p>
            <a:pPr marL="285750" lvl="0" indent="-285750">
              <a:buFont typeface="Arial" panose="020B0604020202020204" pitchFamily="34" charset="0"/>
              <a:buChar char="•"/>
            </a:pPr>
            <a:endParaRPr lang="en-US" dirty="0">
              <a:solidFill>
                <a:srgbClr val="4859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48595D"/>
                </a:solidFill>
                <a:latin typeface="Arial" panose="020B0604020202020204" pitchFamily="34" charset="0"/>
                <a:ea typeface="ヒラギノ角ゴ Pro W3" pitchFamily="-107" charset="-128"/>
                <a:cs typeface="Arial" panose="020B0604020202020204" pitchFamily="34" charset="0"/>
              </a:rPr>
              <a:t>Be able to explain how their plan to promote peace aligns with Rotary’s mission </a:t>
            </a:r>
          </a:p>
          <a:p>
            <a:endParaRPr lang="en-US" dirty="0">
              <a:solidFill>
                <a:srgbClr val="48595D"/>
              </a:solidFill>
              <a:latin typeface="Arial" panose="020B0604020202020204" pitchFamily="34" charset="0"/>
              <a:ea typeface="ヒラギノ角ゴ Pro W3" pitchFamily="-107" charset="-128"/>
              <a:cs typeface="Arial" panose="020B0604020202020204" pitchFamily="34" charset="0"/>
            </a:endParaRPr>
          </a:p>
          <a:p>
            <a:pPr marL="285750" lvl="0" indent="-285750">
              <a:buFont typeface="Arial" panose="020B0604020202020204" pitchFamily="34" charset="0"/>
              <a:buChar char="•"/>
            </a:pPr>
            <a:r>
              <a:rPr lang="en-US" dirty="0">
                <a:solidFill>
                  <a:srgbClr val="48595D"/>
                </a:solidFill>
                <a:latin typeface="Arial" panose="020B0604020202020204" pitchFamily="34" charset="0"/>
                <a:cs typeface="Arial" panose="020B0604020202020204" pitchFamily="34" charset="0"/>
              </a:rPr>
              <a:t>Candidates for Makerere University: Either be</a:t>
            </a:r>
            <a:r>
              <a:rPr lang="en-US" i="1" dirty="0">
                <a:solidFill>
                  <a:srgbClr val="48595D"/>
                </a:solidFill>
                <a:latin typeface="Arial" panose="020B0604020202020204" pitchFamily="34" charset="0"/>
                <a:cs typeface="Arial" panose="020B0604020202020204" pitchFamily="34" charset="0"/>
              </a:rPr>
              <a:t> </a:t>
            </a:r>
            <a:r>
              <a:rPr lang="en-US" dirty="0">
                <a:solidFill>
                  <a:srgbClr val="48595D"/>
                </a:solidFill>
                <a:latin typeface="Arial" panose="020B0604020202020204" pitchFamily="34" charset="0"/>
                <a:cs typeface="Arial" panose="020B0604020202020204" pitchFamily="34" charset="0"/>
              </a:rPr>
              <a:t>from Africa, have worked in Africa, or work with African communities or initiatives outside the continent.</a:t>
            </a:r>
          </a:p>
          <a:p>
            <a:pPr lvl="0"/>
            <a:endParaRPr lang="en-US" sz="1600" dirty="0">
              <a:solidFill>
                <a:srgbClr val="858E91"/>
              </a:solidFill>
              <a:latin typeface="Arial" panose="020B0604020202020204" pitchFamily="34" charset="0"/>
              <a:cs typeface="Arial" panose="020B0604020202020204" pitchFamily="34" charset="0"/>
            </a:endParaRPr>
          </a:p>
        </p:txBody>
      </p:sp>
      <p:pic>
        <p:nvPicPr>
          <p:cNvPr id="5" name="Picture 4" descr="A picture containing ground, outdoor, person, cement&#10;&#10;Description automatically generated">
            <a:extLst>
              <a:ext uri="{FF2B5EF4-FFF2-40B4-BE49-F238E27FC236}">
                <a16:creationId xmlns:a16="http://schemas.microsoft.com/office/drawing/2014/main" id="{44F22A46-9DD5-4C15-9E33-304D80B5DC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9453" y="353505"/>
            <a:ext cx="5611442" cy="6150990"/>
          </a:xfrm>
          <a:prstGeom prst="rect">
            <a:avLst/>
          </a:prstGeom>
        </p:spPr>
      </p:pic>
    </p:spTree>
    <p:extLst>
      <p:ext uri="{BB962C8B-B14F-4D97-AF65-F5344CB8AC3E}">
        <p14:creationId xmlns:p14="http://schemas.microsoft.com/office/powerpoint/2010/main" val="1872143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636590" y="242596"/>
            <a:ext cx="5266172" cy="6858000"/>
          </a:xfrm>
          <a:prstGeom prst="rect">
            <a:avLst/>
          </a:prstGeom>
          <a:noFill/>
        </p:spPr>
        <p:txBody>
          <a:bodyPr wrap="square" lIns="0" tIns="0" rIns="0" bIns="0" rtlCol="0" anchor="ctr">
            <a:noAutofit/>
          </a:bodyPr>
          <a:lstStyle/>
          <a:p>
            <a:endParaRPr lang="en-US" sz="2000">
              <a:solidFill>
                <a:srgbClr val="617E92"/>
              </a:solidFill>
              <a:latin typeface="Arial" panose="020B0604020202020204" pitchFamily="34" charset="0"/>
              <a:ea typeface="Arial" charset="0"/>
              <a:cs typeface="Arial" panose="020B0604020202020204" pitchFamily="34" charset="0"/>
            </a:endParaRPr>
          </a:p>
          <a:p>
            <a:endParaRPr lang="en-US" sz="2000">
              <a:solidFill>
                <a:schemeClr val="bg2">
                  <a:lumMod val="10000"/>
                </a:schemeClr>
              </a:solidFill>
              <a:latin typeface="Georgia" panose="02040502050405020303" pitchFamily="18" charset="0"/>
            </a:endParaRPr>
          </a:p>
        </p:txBody>
      </p:sp>
      <p:sp>
        <p:nvSpPr>
          <p:cNvPr id="16" name="Rectangle 15"/>
          <p:cNvSpPr/>
          <p:nvPr/>
        </p:nvSpPr>
        <p:spPr>
          <a:xfrm>
            <a:off x="450920" y="2170777"/>
            <a:ext cx="3692610" cy="1118448"/>
          </a:xfrm>
          <a:prstGeom prst="rect">
            <a:avLst/>
          </a:prstGeom>
        </p:spPr>
        <p:txBody>
          <a:bodyPr wrap="square" lIns="0" rIns="0" anchor="b">
            <a:spAutoFit/>
          </a:bodyPr>
          <a:lstStyle/>
          <a:p>
            <a:pPr lvl="0">
              <a:lnSpc>
                <a:spcPts val="4000"/>
              </a:lnSpc>
            </a:pPr>
            <a:r>
              <a:rPr lang="en-US" sz="4400" b="1">
                <a:solidFill>
                  <a:srgbClr val="FFFFFF"/>
                </a:solidFill>
                <a:latin typeface="Arial" panose="020B0604020202020204" pitchFamily="34" charset="0"/>
                <a:ea typeface="Arial" charset="0"/>
                <a:cs typeface="Arial" panose="020B0604020202020204" pitchFamily="34" charset="0"/>
              </a:rPr>
              <a:t>Eligibility restrictions</a:t>
            </a:r>
          </a:p>
        </p:txBody>
      </p:sp>
      <p:cxnSp>
        <p:nvCxnSpPr>
          <p:cNvPr id="18" name="Straight Connector 17"/>
          <p:cNvCxnSpPr/>
          <p:nvPr/>
        </p:nvCxnSpPr>
        <p:spPr>
          <a:xfrm>
            <a:off x="450920" y="3438650"/>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EA1D4AB-21CE-408D-888E-D053AEB5894F}"/>
              </a:ext>
            </a:extLst>
          </p:cNvPr>
          <p:cNvSpPr txBox="1"/>
          <p:nvPr/>
        </p:nvSpPr>
        <p:spPr>
          <a:xfrm>
            <a:off x="6184930" y="242596"/>
            <a:ext cx="5833656" cy="7010400"/>
          </a:xfrm>
          <a:prstGeom prst="rect">
            <a:avLst/>
          </a:prstGeom>
          <a:noFill/>
        </p:spPr>
        <p:txBody>
          <a:bodyPr wrap="square" lIns="0" tIns="0" rIns="0" bIns="0" rtlCol="0" anchor="ctr">
            <a:noAutofit/>
          </a:bodyPr>
          <a:lstStyle/>
          <a:p>
            <a:pPr marL="342900" indent="-342900">
              <a:buSzPct val="115000"/>
              <a:buFont typeface="Arial" panose="020B0604020202020204" pitchFamily="34" charset="0"/>
              <a:buChar char="•"/>
            </a:pPr>
            <a:r>
              <a:rPr lang="en-US" sz="2000" dirty="0">
                <a:solidFill>
                  <a:srgbClr val="48595D"/>
                </a:solidFill>
                <a:latin typeface="Arial" panose="020B0604020202020204" pitchFamily="34" charset="0"/>
                <a:cs typeface="Arial" panose="020B0604020202020204" pitchFamily="34" charset="0"/>
              </a:rPr>
              <a:t>Active Rotary members, or Rotaract members who are also Rotary members, and their spouses or lineal descendants are not eligible. </a:t>
            </a:r>
          </a:p>
          <a:p>
            <a:pPr marL="342900" indent="-342900">
              <a:buSzPct val="115000"/>
              <a:buFont typeface="Arial" panose="020B0604020202020204" pitchFamily="34" charset="0"/>
              <a:buChar char="•"/>
            </a:pPr>
            <a:endParaRPr lang="en-US" sz="2000" dirty="0">
              <a:solidFill>
                <a:srgbClr val="48595D"/>
              </a:solidFill>
              <a:latin typeface="Arial" panose="020B0604020202020204" pitchFamily="34" charset="0"/>
              <a:cs typeface="Arial" panose="020B0604020202020204" pitchFamily="34" charset="0"/>
            </a:endParaRPr>
          </a:p>
          <a:p>
            <a:pPr marL="342900" indent="-342900">
              <a:buSzPct val="115000"/>
              <a:buFont typeface="Arial" panose="020B0604020202020204" pitchFamily="34" charset="0"/>
              <a:buChar char="•"/>
            </a:pPr>
            <a:r>
              <a:rPr lang="en-US" sz="2000" dirty="0">
                <a:solidFill>
                  <a:srgbClr val="48595D"/>
                </a:solidFill>
                <a:latin typeface="Arial" panose="020B0604020202020204" pitchFamily="34" charset="0"/>
                <a:cs typeface="Arial" panose="020B0604020202020204" pitchFamily="34" charset="0"/>
              </a:rPr>
              <a:t>Rotaract club members who are not also Rotary club members are eligible to apply. </a:t>
            </a:r>
          </a:p>
          <a:p>
            <a:pPr marL="342900" indent="-342900">
              <a:buSzPct val="115000"/>
              <a:buFont typeface="Arial" panose="020B0604020202020204" pitchFamily="34" charset="0"/>
              <a:buChar char="•"/>
            </a:pPr>
            <a:endParaRPr lang="en-US" sz="2000" dirty="0">
              <a:solidFill>
                <a:srgbClr val="48595D"/>
              </a:solidFill>
              <a:latin typeface="Arial" panose="020B0604020202020204" pitchFamily="34" charset="0"/>
              <a:cs typeface="Arial" panose="020B0604020202020204" pitchFamily="34" charset="0"/>
            </a:endParaRPr>
          </a:p>
          <a:p>
            <a:pPr marL="342900" indent="-342900">
              <a:buSzPct val="115000"/>
              <a:buFont typeface="Arial" panose="020B0604020202020204" pitchFamily="34" charset="0"/>
              <a:buChar char="•"/>
            </a:pPr>
            <a:r>
              <a:rPr lang="en-US" sz="2000" dirty="0">
                <a:solidFill>
                  <a:srgbClr val="48595D"/>
                </a:solidFill>
                <a:latin typeface="Arial" panose="020B0604020202020204" pitchFamily="34" charset="0"/>
                <a:cs typeface="Arial" panose="020B0604020202020204" pitchFamily="34" charset="0"/>
              </a:rPr>
              <a:t>Rotary Peace Fellows who have completed the certificate program or a Global Grant Scholarship, must wait 3 years between the end date of that program and their intended start date for the fellowship. </a:t>
            </a:r>
          </a:p>
          <a:p>
            <a:pPr>
              <a:buSzPct val="115000"/>
            </a:pPr>
            <a:endParaRPr lang="en-US" sz="2000" dirty="0">
              <a:solidFill>
                <a:srgbClr val="48595D"/>
              </a:solidFill>
              <a:latin typeface="Arial" panose="020B0604020202020204" pitchFamily="34" charset="0"/>
              <a:cs typeface="Arial" panose="020B0604020202020204" pitchFamily="34" charset="0"/>
            </a:endParaRPr>
          </a:p>
          <a:p>
            <a:pPr marL="342900" indent="-342900">
              <a:buSzPct val="115000"/>
              <a:buFont typeface="Arial" panose="020B0604020202020204" pitchFamily="34" charset="0"/>
              <a:buChar char="•"/>
            </a:pPr>
            <a:r>
              <a:rPr lang="en-US" sz="2000" dirty="0">
                <a:solidFill>
                  <a:srgbClr val="48595D"/>
                </a:solidFill>
                <a:latin typeface="Arial" panose="020B0604020202020204" pitchFamily="34" charset="0"/>
                <a:cs typeface="Arial" panose="020B0604020202020204" pitchFamily="34" charset="0"/>
              </a:rPr>
              <a:t>Candidates must have at least 3 years between the completion of their most recent academic degree program (undergraduate or graduate degree) and their intended start date for the fellowship. Candidates currently enrolled in an undergraduate or graduate program are not eligible to apply.</a:t>
            </a:r>
          </a:p>
          <a:p>
            <a:pPr marL="342900" indent="-342900">
              <a:buSzPct val="115000"/>
              <a:buFont typeface="Arial" panose="020B0604020202020204" pitchFamily="34" charset="0"/>
              <a:buChar char="•"/>
            </a:pPr>
            <a:endParaRPr lang="en-US" sz="2000" b="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srgbClr val="617E92"/>
              </a:solidFill>
              <a:latin typeface="Arial" panose="020B0604020202020204" pitchFamily="34" charset="0"/>
              <a:ea typeface="Arial" charset="0"/>
              <a:cs typeface="Arial" panose="020B0604020202020204" pitchFamily="34" charset="0"/>
            </a:endParaRPr>
          </a:p>
          <a:p>
            <a:endParaRPr lang="en-US" sz="2000" dirty="0">
              <a:solidFill>
                <a:schemeClr val="bg2">
                  <a:lumMod val="10000"/>
                </a:schemeClr>
              </a:solidFill>
              <a:latin typeface="Georgia" panose="02040502050405020303" pitchFamily="18" charset="0"/>
            </a:endParaRPr>
          </a:p>
        </p:txBody>
      </p:sp>
    </p:spTree>
    <p:extLst>
      <p:ext uri="{BB962C8B-B14F-4D97-AF65-F5344CB8AC3E}">
        <p14:creationId xmlns:p14="http://schemas.microsoft.com/office/powerpoint/2010/main" val="347788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636590" y="242596"/>
            <a:ext cx="5266172" cy="6858000"/>
          </a:xfrm>
          <a:prstGeom prst="rect">
            <a:avLst/>
          </a:prstGeom>
          <a:noFill/>
        </p:spPr>
        <p:txBody>
          <a:bodyPr wrap="square" lIns="0" tIns="0" rIns="0" bIns="0" rtlCol="0" anchor="ctr">
            <a:noAutofit/>
          </a:bodyPr>
          <a:lstStyle/>
          <a:p>
            <a:pPr>
              <a:lnSpc>
                <a:spcPct val="150000"/>
              </a:lnSpc>
              <a:buSzPct val="115000"/>
            </a:pPr>
            <a:r>
              <a:rPr lang="en-US" sz="2000" b="1">
                <a:solidFill>
                  <a:srgbClr val="48595D"/>
                </a:solidFill>
                <a:latin typeface="Arial" panose="020B0604020202020204" pitchFamily="34" charset="0"/>
                <a:ea typeface="Arial" charset="0"/>
                <a:cs typeface="Arial" panose="020B0604020202020204" pitchFamily="34" charset="0"/>
              </a:rPr>
              <a:t>Master’s funding includes: </a:t>
            </a:r>
          </a:p>
          <a:p>
            <a:pPr marL="342900" indent="-342900">
              <a:buFont typeface="Arial" panose="020B0604020202020204" pitchFamily="34" charset="0"/>
              <a:buChar char="•"/>
            </a:pPr>
            <a:r>
              <a:rPr lang="en-US" sz="2000">
                <a:solidFill>
                  <a:srgbClr val="48595D"/>
                </a:solidFill>
                <a:latin typeface="Arial" panose="020B0604020202020204" pitchFamily="34" charset="0"/>
                <a:cs typeface="Arial" panose="020B0604020202020204" pitchFamily="34" charset="0"/>
              </a:rPr>
              <a:t>Tuition</a:t>
            </a:r>
          </a:p>
          <a:p>
            <a:pPr marL="342900" indent="-342900">
              <a:buFont typeface="Arial" panose="020B0604020202020204" pitchFamily="34" charset="0"/>
              <a:buChar char="•"/>
            </a:pPr>
            <a:r>
              <a:rPr lang="en-US" sz="2000">
                <a:solidFill>
                  <a:srgbClr val="48595D"/>
                </a:solidFill>
                <a:latin typeface="Arial" panose="020B0604020202020204" pitchFamily="34" charset="0"/>
                <a:cs typeface="Arial" panose="020B0604020202020204" pitchFamily="34" charset="0"/>
              </a:rPr>
              <a:t>Room and board</a:t>
            </a:r>
          </a:p>
          <a:p>
            <a:pPr marL="342900" indent="-342900">
              <a:buFont typeface="Arial" panose="020B0604020202020204" pitchFamily="34" charset="0"/>
              <a:buChar char="•"/>
            </a:pPr>
            <a:r>
              <a:rPr lang="en-US" sz="2000">
                <a:solidFill>
                  <a:srgbClr val="48595D"/>
                </a:solidFill>
                <a:latin typeface="Arial" panose="020B0604020202020204" pitchFamily="34" charset="0"/>
                <a:cs typeface="Arial" panose="020B0604020202020204" pitchFamily="34" charset="0"/>
              </a:rPr>
              <a:t>Travel to and from country of study</a:t>
            </a:r>
          </a:p>
          <a:p>
            <a:pPr marL="342900" indent="-342900">
              <a:buFont typeface="Arial" panose="020B0604020202020204" pitchFamily="34" charset="0"/>
              <a:buChar char="•"/>
            </a:pPr>
            <a:r>
              <a:rPr lang="en-US" sz="2000">
                <a:solidFill>
                  <a:srgbClr val="48595D"/>
                </a:solidFill>
                <a:latin typeface="Arial" panose="020B0604020202020204" pitchFamily="34" charset="0"/>
                <a:cs typeface="Arial" panose="020B0604020202020204" pitchFamily="34" charset="0"/>
              </a:rPr>
              <a:t>Internship expenses</a:t>
            </a:r>
          </a:p>
          <a:p>
            <a:pPr marL="342900" indent="-342900">
              <a:buFont typeface="Arial" panose="020B0604020202020204" pitchFamily="34" charset="0"/>
              <a:buChar char="•"/>
            </a:pPr>
            <a:r>
              <a:rPr lang="en-US" sz="2000">
                <a:solidFill>
                  <a:srgbClr val="48595D"/>
                </a:solidFill>
                <a:latin typeface="Arial" panose="020B0604020202020204" pitchFamily="34" charset="0"/>
                <a:cs typeface="Arial" panose="020B0604020202020204" pitchFamily="34" charset="0"/>
              </a:rPr>
              <a:t>Conference/research expenses </a:t>
            </a:r>
          </a:p>
          <a:p>
            <a:pPr marL="342900" indent="-342900">
              <a:buFont typeface="Arial" panose="020B0604020202020204" pitchFamily="34" charset="0"/>
              <a:buChar char="•"/>
            </a:pPr>
            <a:r>
              <a:rPr lang="en-US" sz="2000">
                <a:solidFill>
                  <a:srgbClr val="48595D"/>
                </a:solidFill>
                <a:latin typeface="Arial" panose="020B0604020202020204" pitchFamily="34" charset="0"/>
                <a:cs typeface="Arial" panose="020B0604020202020204" pitchFamily="34" charset="0"/>
              </a:rPr>
              <a:t>Insurance </a:t>
            </a:r>
          </a:p>
          <a:p>
            <a:pPr marL="342900" indent="-342900">
              <a:buFont typeface="Arial" panose="020B0604020202020204" pitchFamily="34" charset="0"/>
              <a:buChar char="•"/>
            </a:pPr>
            <a:r>
              <a:rPr lang="en-US" sz="2000">
                <a:solidFill>
                  <a:srgbClr val="48595D"/>
                </a:solidFill>
                <a:latin typeface="Arial" panose="020B0604020202020204" pitchFamily="34" charset="0"/>
                <a:cs typeface="Arial" panose="020B0604020202020204" pitchFamily="34" charset="0"/>
              </a:rPr>
              <a:t>Contingency fund </a:t>
            </a:r>
          </a:p>
          <a:p>
            <a:pPr marL="342900" indent="-342900">
              <a:buFont typeface="Arial" panose="020B0604020202020204" pitchFamily="34" charset="0"/>
              <a:buChar char="•"/>
            </a:pPr>
            <a:endParaRPr lang="en-US" sz="2000" b="1">
              <a:solidFill>
                <a:srgbClr val="48595D"/>
              </a:solidFill>
              <a:latin typeface="Arial" panose="020B0604020202020204" pitchFamily="34" charset="0"/>
              <a:cs typeface="Arial" panose="020B0604020202020204" pitchFamily="34" charset="0"/>
            </a:endParaRPr>
          </a:p>
          <a:p>
            <a:r>
              <a:rPr lang="en-US" sz="2000" b="1">
                <a:solidFill>
                  <a:srgbClr val="48595D"/>
                </a:solidFill>
                <a:latin typeface="Arial" panose="020B0604020202020204" pitchFamily="34" charset="0"/>
                <a:ea typeface="Arial" charset="0"/>
                <a:cs typeface="Arial" panose="020B0604020202020204" pitchFamily="34" charset="0"/>
              </a:rPr>
              <a:t>Certificate funding includes: </a:t>
            </a:r>
          </a:p>
          <a:p>
            <a:pPr marL="342900" indent="-342900">
              <a:buFont typeface="Arial" panose="020B0604020202020204" pitchFamily="34" charset="0"/>
              <a:buChar char="•"/>
            </a:pPr>
            <a:r>
              <a:rPr lang="en-US" sz="2000">
                <a:solidFill>
                  <a:srgbClr val="48595D"/>
                </a:solidFill>
                <a:latin typeface="Arial" panose="020B0604020202020204" pitchFamily="34" charset="0"/>
                <a:cs typeface="Arial" panose="020B0604020202020204" pitchFamily="34" charset="0"/>
              </a:rPr>
              <a:t>Tuition</a:t>
            </a:r>
          </a:p>
          <a:p>
            <a:pPr marL="342900" indent="-342900">
              <a:buFont typeface="Arial" panose="020B0604020202020204" pitchFamily="34" charset="0"/>
              <a:buChar char="•"/>
            </a:pPr>
            <a:r>
              <a:rPr lang="en-US" sz="2000">
                <a:solidFill>
                  <a:srgbClr val="48595D"/>
                </a:solidFill>
                <a:latin typeface="Arial" panose="020B0604020202020204" pitchFamily="34" charset="0"/>
                <a:cs typeface="Arial" panose="020B0604020202020204" pitchFamily="34" charset="0"/>
              </a:rPr>
              <a:t>On-campus accommodations</a:t>
            </a:r>
          </a:p>
          <a:p>
            <a:pPr marL="342900" indent="-342900">
              <a:buFont typeface="Arial" panose="020B0604020202020204" pitchFamily="34" charset="0"/>
              <a:buChar char="•"/>
            </a:pPr>
            <a:r>
              <a:rPr lang="en-US" sz="2000">
                <a:solidFill>
                  <a:srgbClr val="48595D"/>
                </a:solidFill>
                <a:latin typeface="Arial" panose="020B0604020202020204" pitchFamily="34" charset="0"/>
                <a:cs typeface="Arial" panose="020B0604020202020204" pitchFamily="34" charset="0"/>
              </a:rPr>
              <a:t>Travel to and from country of study</a:t>
            </a:r>
          </a:p>
          <a:p>
            <a:pPr marL="342900" indent="-342900">
              <a:buFont typeface="Arial" panose="020B0604020202020204" pitchFamily="34" charset="0"/>
              <a:buChar char="•"/>
            </a:pPr>
            <a:r>
              <a:rPr lang="en-US" sz="2000">
                <a:solidFill>
                  <a:srgbClr val="48595D"/>
                </a:solidFill>
                <a:latin typeface="Arial" panose="020B0604020202020204" pitchFamily="34" charset="0"/>
                <a:cs typeface="Arial" panose="020B0604020202020204" pitchFamily="34" charset="0"/>
              </a:rPr>
              <a:t>Field study expenses</a:t>
            </a:r>
          </a:p>
          <a:p>
            <a:pPr marL="342900" indent="-342900">
              <a:buFont typeface="Arial" panose="020B0604020202020204" pitchFamily="34" charset="0"/>
              <a:buChar char="•"/>
            </a:pPr>
            <a:r>
              <a:rPr lang="en-US" sz="2000">
                <a:solidFill>
                  <a:srgbClr val="48595D"/>
                </a:solidFill>
                <a:latin typeface="Arial" panose="020B0604020202020204" pitchFamily="34" charset="0"/>
                <a:cs typeface="Arial" panose="020B0604020202020204" pitchFamily="34" charset="0"/>
              </a:rPr>
              <a:t>Course materials</a:t>
            </a:r>
          </a:p>
          <a:p>
            <a:pPr marL="342900" indent="-342900">
              <a:buFont typeface="Arial" panose="020B0604020202020204" pitchFamily="34" charset="0"/>
              <a:buChar char="•"/>
            </a:pPr>
            <a:r>
              <a:rPr lang="en-US" sz="2000">
                <a:solidFill>
                  <a:srgbClr val="48595D"/>
                </a:solidFill>
                <a:latin typeface="Arial" panose="020B0604020202020204" pitchFamily="34" charset="0"/>
                <a:cs typeface="Arial" panose="020B0604020202020204" pitchFamily="34" charset="0"/>
              </a:rPr>
              <a:t>Insurance</a:t>
            </a:r>
          </a:p>
          <a:p>
            <a:endParaRPr lang="en-US" sz="2000">
              <a:solidFill>
                <a:srgbClr val="617E92"/>
              </a:solidFill>
              <a:latin typeface="Arial" panose="020B0604020202020204" pitchFamily="34" charset="0"/>
              <a:ea typeface="Arial" charset="0"/>
              <a:cs typeface="Arial" panose="020B0604020202020204" pitchFamily="34" charset="0"/>
            </a:endParaRPr>
          </a:p>
          <a:p>
            <a:endParaRPr lang="en-US" sz="2000">
              <a:solidFill>
                <a:schemeClr val="bg2">
                  <a:lumMod val="10000"/>
                </a:schemeClr>
              </a:solidFill>
              <a:latin typeface="Georgia" panose="02040502050405020303" pitchFamily="18" charset="0"/>
            </a:endParaRPr>
          </a:p>
        </p:txBody>
      </p:sp>
      <p:sp>
        <p:nvSpPr>
          <p:cNvPr id="16" name="Rectangle 15"/>
          <p:cNvSpPr/>
          <p:nvPr/>
        </p:nvSpPr>
        <p:spPr>
          <a:xfrm>
            <a:off x="450920" y="2170777"/>
            <a:ext cx="3692610" cy="1118448"/>
          </a:xfrm>
          <a:prstGeom prst="rect">
            <a:avLst/>
          </a:prstGeom>
        </p:spPr>
        <p:txBody>
          <a:bodyPr wrap="square" lIns="0" rIns="0" anchor="b">
            <a:spAutoFit/>
          </a:bodyPr>
          <a:lstStyle/>
          <a:p>
            <a:pPr lvl="0">
              <a:lnSpc>
                <a:spcPts val="4000"/>
              </a:lnSpc>
            </a:pPr>
            <a:r>
              <a:rPr lang="en-US" sz="4400" b="1">
                <a:solidFill>
                  <a:srgbClr val="FFFFFF"/>
                </a:solidFill>
                <a:latin typeface="Arial" panose="020B0604020202020204" pitchFamily="34" charset="0"/>
                <a:ea typeface="Arial" charset="0"/>
                <a:cs typeface="Arial" panose="020B0604020202020204" pitchFamily="34" charset="0"/>
              </a:rPr>
              <a:t>Fellowship funding</a:t>
            </a:r>
          </a:p>
        </p:txBody>
      </p:sp>
      <p:sp>
        <p:nvSpPr>
          <p:cNvPr id="17" name="Rectangle 16"/>
          <p:cNvSpPr/>
          <p:nvPr/>
        </p:nvSpPr>
        <p:spPr>
          <a:xfrm>
            <a:off x="440364" y="3852597"/>
            <a:ext cx="5266172" cy="1569660"/>
          </a:xfrm>
          <a:prstGeom prst="rect">
            <a:avLst/>
          </a:prstGeom>
        </p:spPr>
        <p:txBody>
          <a:bodyPr wrap="square" lIns="0" anchor="t">
            <a:spAutoFit/>
          </a:bodyPr>
          <a:lstStyle/>
          <a:p>
            <a:r>
              <a:rPr lang="en-US" sz="2400" b="1" dirty="0">
                <a:solidFill>
                  <a:schemeClr val="bg1"/>
                </a:solidFill>
                <a:latin typeface="Arial" panose="020B0604020202020204" pitchFamily="34" charset="0"/>
                <a:cs typeface="Arial" panose="020B0604020202020204" pitchFamily="34" charset="0"/>
              </a:rPr>
              <a:t>Total average funding:</a:t>
            </a:r>
          </a:p>
          <a:p>
            <a:endParaRPr lang="en-US" sz="2400" b="1"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Master’s fellowship: US$100,600</a:t>
            </a:r>
          </a:p>
          <a:p>
            <a:r>
              <a:rPr lang="en-US" sz="2400" dirty="0">
                <a:solidFill>
                  <a:schemeClr val="bg1"/>
                </a:solidFill>
                <a:latin typeface="Arial" panose="020B0604020202020204" pitchFamily="34" charset="0"/>
                <a:cs typeface="Arial" panose="020B0604020202020204" pitchFamily="34" charset="0"/>
              </a:rPr>
              <a:t>Certificate fellowship: US$11,400</a:t>
            </a:r>
          </a:p>
        </p:txBody>
      </p:sp>
      <p:cxnSp>
        <p:nvCxnSpPr>
          <p:cNvPr id="18" name="Straight Connector 17"/>
          <p:cNvCxnSpPr/>
          <p:nvPr/>
        </p:nvCxnSpPr>
        <p:spPr>
          <a:xfrm>
            <a:off x="450920" y="3438650"/>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549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868" r="-1852" b="-447"/>
          <a:stretch/>
        </p:blipFill>
        <p:spPr>
          <a:xfrm>
            <a:off x="-37322" y="-727784"/>
            <a:ext cx="12447036" cy="8266923"/>
          </a:xfrm>
          <a:prstGeom prst="rect">
            <a:avLst/>
          </a:prstGeom>
        </p:spPr>
      </p:pic>
      <p:sp>
        <p:nvSpPr>
          <p:cNvPr id="5" name="Rectangle 4"/>
          <p:cNvSpPr/>
          <p:nvPr/>
        </p:nvSpPr>
        <p:spPr>
          <a:xfrm>
            <a:off x="5488074" y="3174049"/>
            <a:ext cx="7385539" cy="1631216"/>
          </a:xfrm>
          <a:prstGeom prst="rect">
            <a:avLst/>
          </a:prstGeom>
        </p:spPr>
        <p:txBody>
          <a:bodyPr wrap="square" lIns="0" rIns="0" anchor="ctr">
            <a:spAutoFit/>
          </a:bodyPr>
          <a:lstStyle/>
          <a:p>
            <a:pPr lvl="0" algn="ctr">
              <a:lnSpc>
                <a:spcPts val="4000"/>
              </a:lnSpc>
            </a:pPr>
            <a:r>
              <a:rPr lang="en-US" sz="6600">
                <a:solidFill>
                  <a:srgbClr val="FFFFFF"/>
                </a:solidFill>
                <a:latin typeface="Arial" panose="020B0604020202020204" pitchFamily="34" charset="0"/>
                <a:ea typeface="Arial" charset="0"/>
                <a:cs typeface="Arial" panose="020B0604020202020204" pitchFamily="34" charset="0"/>
              </a:rPr>
              <a:t>Rotary Peace</a:t>
            </a:r>
          </a:p>
          <a:p>
            <a:pPr lvl="0" algn="ctr">
              <a:lnSpc>
                <a:spcPts val="4000"/>
              </a:lnSpc>
            </a:pPr>
            <a:endParaRPr lang="en-US" sz="6600">
              <a:solidFill>
                <a:srgbClr val="FFFFFF"/>
              </a:solidFill>
              <a:latin typeface="Arial" panose="020B0604020202020204" pitchFamily="34" charset="0"/>
              <a:ea typeface="Arial" charset="0"/>
              <a:cs typeface="Arial" panose="020B0604020202020204" pitchFamily="34" charset="0"/>
            </a:endParaRPr>
          </a:p>
          <a:p>
            <a:pPr lvl="0" algn="ctr">
              <a:lnSpc>
                <a:spcPts val="4000"/>
              </a:lnSpc>
            </a:pPr>
            <a:r>
              <a:rPr lang="en-US" sz="6600">
                <a:solidFill>
                  <a:srgbClr val="FFFFFF"/>
                </a:solidFill>
                <a:latin typeface="Arial" panose="020B0604020202020204" pitchFamily="34" charset="0"/>
                <a:ea typeface="Arial" charset="0"/>
                <a:cs typeface="Arial" panose="020B0604020202020204" pitchFamily="34" charset="0"/>
              </a:rPr>
              <a:t>Fellow Alumni</a:t>
            </a:r>
            <a:endParaRPr lang="en-US" sz="3300">
              <a:solidFill>
                <a:srgbClr val="FFFFFF"/>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1482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17E92"/>
        </a:solidFill>
        <a:effectLst/>
      </p:bgPr>
    </p:bg>
    <p:spTree>
      <p:nvGrpSpPr>
        <p:cNvPr id="1" name=""/>
        <p:cNvGrpSpPr/>
        <p:nvPr/>
      </p:nvGrpSpPr>
      <p:grpSpPr>
        <a:xfrm>
          <a:off x="0" y="0"/>
          <a:ext cx="0" cy="0"/>
          <a:chOff x="0" y="0"/>
          <a:chExt cx="0" cy="0"/>
        </a:xfrm>
      </p:grpSpPr>
      <p:sp>
        <p:nvSpPr>
          <p:cNvPr id="19" name="Rectangle 18"/>
          <p:cNvSpPr/>
          <p:nvPr/>
        </p:nvSpPr>
        <p:spPr>
          <a:xfrm>
            <a:off x="6613366" y="797510"/>
            <a:ext cx="5082659" cy="5262979"/>
          </a:xfrm>
          <a:prstGeom prst="rect">
            <a:avLst/>
          </a:prstGeom>
        </p:spPr>
        <p:txBody>
          <a:bodyPr wrap="square" lIns="0" anchor="t">
            <a:spAutoFit/>
          </a:bodyPr>
          <a:lstStyle/>
          <a:p>
            <a:pPr lvl="0"/>
            <a:r>
              <a:rPr lang="en-US" sz="2800" dirty="0">
                <a:solidFill>
                  <a:schemeClr val="bg1"/>
                </a:solidFill>
                <a:latin typeface="Georgia" panose="02040502050405020303" pitchFamily="18" charset="0"/>
              </a:rPr>
              <a:t>Program alumni serve as leaders in government and nongovernment agencies, education and research, multilateral organizations such as United Nations agencies and the World Bank, law enforcement and the military, law, media and the arts, and other peacebuilding organizations.</a:t>
            </a:r>
          </a:p>
          <a:p>
            <a:endParaRPr lang="en-US" sz="2800" dirty="0">
              <a:solidFill>
                <a:schemeClr val="bg1"/>
              </a:solidFill>
            </a:endParaRPr>
          </a:p>
        </p:txBody>
      </p:sp>
      <p:pic>
        <p:nvPicPr>
          <p:cNvPr id="5" name="Picture 4" descr="Chart, sunburst chart&#10;&#10;Description automatically generated">
            <a:extLst>
              <a:ext uri="{FF2B5EF4-FFF2-40B4-BE49-F238E27FC236}">
                <a16:creationId xmlns:a16="http://schemas.microsoft.com/office/drawing/2014/main" id="{E9475714-EFB0-4E08-A883-3525CD6895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224"/>
            <a:ext cx="5863472" cy="6868224"/>
          </a:xfrm>
          <a:prstGeom prst="rect">
            <a:avLst/>
          </a:prstGeom>
        </p:spPr>
      </p:pic>
    </p:spTree>
    <p:extLst>
      <p:ext uri="{BB962C8B-B14F-4D97-AF65-F5344CB8AC3E}">
        <p14:creationId xmlns:p14="http://schemas.microsoft.com/office/powerpoint/2010/main" val="3272789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636590" y="242596"/>
            <a:ext cx="5266172" cy="6858000"/>
          </a:xfrm>
          <a:prstGeom prst="rect">
            <a:avLst/>
          </a:prstGeom>
          <a:noFill/>
        </p:spPr>
        <p:txBody>
          <a:bodyPr wrap="square" lIns="0" tIns="0" rIns="0" bIns="0" rtlCol="0" anchor="ctr">
            <a:noAutofit/>
          </a:bodyPr>
          <a:lstStyle/>
          <a:p>
            <a:endParaRPr lang="en-US" sz="2000">
              <a:solidFill>
                <a:srgbClr val="617E92"/>
              </a:solidFill>
              <a:latin typeface="Arial" panose="020B0604020202020204" pitchFamily="34" charset="0"/>
              <a:ea typeface="Arial" charset="0"/>
              <a:cs typeface="Arial" panose="020B0604020202020204" pitchFamily="34" charset="0"/>
            </a:endParaRPr>
          </a:p>
          <a:p>
            <a:endParaRPr lang="en-US" sz="2000">
              <a:solidFill>
                <a:schemeClr val="bg2">
                  <a:lumMod val="10000"/>
                </a:schemeClr>
              </a:solidFill>
              <a:latin typeface="Georgia" panose="02040502050405020303" pitchFamily="18" charset="0"/>
            </a:endParaRPr>
          </a:p>
        </p:txBody>
      </p:sp>
      <p:sp>
        <p:nvSpPr>
          <p:cNvPr id="16" name="Rectangle 15"/>
          <p:cNvSpPr/>
          <p:nvPr/>
        </p:nvSpPr>
        <p:spPr>
          <a:xfrm>
            <a:off x="475049" y="913002"/>
            <a:ext cx="3692610" cy="605487"/>
          </a:xfrm>
          <a:prstGeom prst="rect">
            <a:avLst/>
          </a:prstGeom>
        </p:spPr>
        <p:txBody>
          <a:bodyPr wrap="square" lIns="0" rIns="0" anchor="b">
            <a:spAutoFit/>
          </a:bodyPr>
          <a:lstStyle/>
          <a:p>
            <a:pPr lvl="0">
              <a:lnSpc>
                <a:spcPts val="4000"/>
              </a:lnSpc>
            </a:pPr>
            <a:r>
              <a:rPr lang="en-US" sz="4400" b="1">
                <a:solidFill>
                  <a:srgbClr val="FFFFFF"/>
                </a:solidFill>
                <a:latin typeface="Arial" panose="020B0604020202020204" pitchFamily="34" charset="0"/>
                <a:ea typeface="Arial" charset="0"/>
                <a:cs typeface="Arial" panose="020B0604020202020204" pitchFamily="34" charset="0"/>
              </a:rPr>
              <a:t>How to apply </a:t>
            </a:r>
          </a:p>
        </p:txBody>
      </p:sp>
      <p:cxnSp>
        <p:nvCxnSpPr>
          <p:cNvPr id="18" name="Straight Connector 17"/>
          <p:cNvCxnSpPr/>
          <p:nvPr/>
        </p:nvCxnSpPr>
        <p:spPr>
          <a:xfrm>
            <a:off x="475049" y="1779970"/>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EA1D4AB-21CE-408D-888E-D053AEB5894F}"/>
              </a:ext>
            </a:extLst>
          </p:cNvPr>
          <p:cNvSpPr txBox="1"/>
          <p:nvPr/>
        </p:nvSpPr>
        <p:spPr>
          <a:xfrm>
            <a:off x="6248400" y="566928"/>
            <a:ext cx="5654362" cy="6667780"/>
          </a:xfrm>
          <a:prstGeom prst="rect">
            <a:avLst/>
          </a:prstGeom>
          <a:noFill/>
        </p:spPr>
        <p:txBody>
          <a:bodyPr wrap="square" lIns="0" tIns="0" rIns="0" bIns="0" rtlCol="0" anchor="ctr">
            <a:noAutofit/>
          </a:bodyPr>
          <a:lstStyle/>
          <a:p>
            <a:pPr marL="342900" indent="-342900">
              <a:buFont typeface="Arial" panose="020B0604020202020204" pitchFamily="34" charset="0"/>
              <a:buChar char="•"/>
            </a:pPr>
            <a:r>
              <a:rPr lang="en-US" altLang="en-US" sz="1600" dirty="0">
                <a:solidFill>
                  <a:srgbClr val="060606"/>
                </a:solidFill>
                <a:latin typeface="Arial" panose="020B0604020202020204" pitchFamily="34" charset="0"/>
                <a:cs typeface="Arial" panose="020B0604020202020204" pitchFamily="34" charset="0"/>
              </a:rPr>
              <a:t>Visit </a:t>
            </a:r>
            <a:r>
              <a:rPr lang="en-US" altLang="en-US" sz="1600" dirty="0">
                <a:solidFill>
                  <a:srgbClr val="060606"/>
                </a:solidFill>
                <a:latin typeface="Arial" panose="020B0604020202020204" pitchFamily="34" charset="0"/>
                <a:cs typeface="Arial" panose="020B0604020202020204" pitchFamily="34" charset="0"/>
                <a:hlinkClick r:id="rId3"/>
              </a:rPr>
              <a:t>rotary.org/peace-fellowships</a:t>
            </a:r>
            <a:r>
              <a:rPr lang="en-US" altLang="en-US" sz="1600" dirty="0">
                <a:solidFill>
                  <a:srgbClr val="060606"/>
                </a:solidFill>
                <a:latin typeface="Arial" panose="020B0604020202020204" pitchFamily="34" charset="0"/>
                <a:cs typeface="Arial" panose="020B0604020202020204" pitchFamily="34" charset="0"/>
              </a:rPr>
              <a:t> to </a:t>
            </a:r>
            <a:r>
              <a:rPr lang="en-US" sz="1600" dirty="0">
                <a:solidFill>
                  <a:srgbClr val="060606"/>
                </a:solidFill>
                <a:latin typeface="Arial" panose="020B0604020202020204" pitchFamily="34" charset="0"/>
                <a:cs typeface="Arial" panose="020B0604020202020204" pitchFamily="34" charset="0"/>
              </a:rPr>
              <a:t>see the eligibility requirements and restrictions.</a:t>
            </a:r>
            <a:r>
              <a:rPr lang="en-US" sz="1600" dirty="0">
                <a:latin typeface="Arial" panose="020B0604020202020204" pitchFamily="34" charset="0"/>
                <a:cs typeface="Arial" panose="020B0604020202020204" pitchFamily="34" charset="0"/>
              </a:rPr>
              <a:t> </a:t>
            </a:r>
            <a:r>
              <a:rPr lang="en-US" altLang="en-US" sz="1600" dirty="0">
                <a:solidFill>
                  <a:srgbClr val="060606"/>
                </a:solidFill>
                <a:latin typeface="Arial" panose="020B0604020202020204" pitchFamily="34" charset="0"/>
                <a:cs typeface="Arial" panose="020B0604020202020204" pitchFamily="34" charset="0"/>
              </a:rPr>
              <a:t>Applications are available in </a:t>
            </a:r>
            <a:r>
              <a:rPr lang="en-US" altLang="en-US" sz="1600" b="1" dirty="0">
                <a:solidFill>
                  <a:srgbClr val="060606"/>
                </a:solidFill>
                <a:latin typeface="Arial" panose="020B0604020202020204" pitchFamily="34" charset="0"/>
                <a:cs typeface="Arial" panose="020B0604020202020204" pitchFamily="34" charset="0"/>
              </a:rPr>
              <a:t>February</a:t>
            </a:r>
            <a:r>
              <a:rPr lang="en-US" altLang="en-US" sz="1600" dirty="0">
                <a:solidFill>
                  <a:srgbClr val="060606"/>
                </a:solidFill>
                <a:latin typeface="Arial" panose="020B0604020202020204" pitchFamily="34" charset="0"/>
                <a:cs typeface="Arial" panose="020B0604020202020204" pitchFamily="34" charset="0"/>
              </a:rPr>
              <a:t>. </a:t>
            </a:r>
          </a:p>
          <a:p>
            <a:pPr lvl="0"/>
            <a:endParaRPr lang="en-US" altLang="en-US" sz="1600" dirty="0">
              <a:solidFill>
                <a:srgbClr val="060606"/>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1600" dirty="0">
                <a:solidFill>
                  <a:srgbClr val="060606"/>
                </a:solidFill>
                <a:latin typeface="Arial" panose="020B0604020202020204" pitchFamily="34" charset="0"/>
                <a:cs typeface="Arial" panose="020B0604020202020204" pitchFamily="34" charset="0"/>
              </a:rPr>
              <a:t>Research the curriculum and programs at each Rotary Peace Center. Be prepared to rank two centers for the master’s program or choose one for the certificate program. </a:t>
            </a:r>
          </a:p>
          <a:p>
            <a:pPr marL="342900" indent="-342900">
              <a:buFont typeface="Arial" panose="020B0604020202020204" pitchFamily="34" charset="0"/>
              <a:buChar char="•"/>
            </a:pPr>
            <a:endParaRPr lang="en-US" altLang="en-US" sz="1600" dirty="0">
              <a:solidFill>
                <a:srgbClr val="060606"/>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1600" dirty="0">
                <a:solidFill>
                  <a:srgbClr val="060606"/>
                </a:solidFill>
                <a:latin typeface="Arial" panose="020B0604020202020204" pitchFamily="34" charset="0"/>
                <a:cs typeface="Arial" panose="020B0604020202020204" pitchFamily="34" charset="0"/>
              </a:rPr>
              <a:t>Applications require a resume, academic and/or professional recommendations, essays, transcripts from postsecondary college and universities attended (master’s only), English language proficiency test scores (master’s only), and social impact plan (certificate only). </a:t>
            </a:r>
          </a:p>
          <a:p>
            <a:endParaRPr lang="en-US" altLang="en-US" sz="1600" dirty="0">
              <a:solidFill>
                <a:srgbClr val="060606"/>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1600" dirty="0">
                <a:solidFill>
                  <a:srgbClr val="060606"/>
                </a:solidFill>
                <a:latin typeface="Arial" panose="020B0604020202020204" pitchFamily="34" charset="0"/>
                <a:cs typeface="Arial" panose="020B0604020202020204" pitchFamily="34" charset="0"/>
              </a:rPr>
              <a:t>Use the </a:t>
            </a:r>
            <a:r>
              <a:rPr lang="en-US" altLang="en-US" sz="1600" dirty="0">
                <a:solidFill>
                  <a:srgbClr val="060606"/>
                </a:solidFill>
                <a:latin typeface="Arial" panose="020B0604020202020204" pitchFamily="34" charset="0"/>
                <a:cs typeface="Arial" panose="020B0604020202020204" pitchFamily="34" charset="0"/>
                <a:hlinkClick r:id="rId4"/>
              </a:rPr>
              <a:t>Club Finder </a:t>
            </a:r>
            <a:r>
              <a:rPr lang="en-US" altLang="en-US" sz="1600" dirty="0">
                <a:solidFill>
                  <a:srgbClr val="060606"/>
                </a:solidFill>
                <a:latin typeface="Arial" panose="020B0604020202020204" pitchFamily="34" charset="0"/>
                <a:cs typeface="Arial" panose="020B0604020202020204" pitchFamily="34" charset="0"/>
              </a:rPr>
              <a:t>to locate a club near you and engage with Rotary.</a:t>
            </a:r>
          </a:p>
          <a:p>
            <a:pPr marL="342900" indent="-342900">
              <a:buFont typeface="Arial" panose="020B0604020202020204" pitchFamily="34" charset="0"/>
              <a:buChar char="•"/>
            </a:pPr>
            <a:endParaRPr lang="en-US" altLang="en-US" sz="1600" dirty="0">
              <a:solidFill>
                <a:srgbClr val="060606"/>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1600" dirty="0">
                <a:solidFill>
                  <a:srgbClr val="060606"/>
                </a:solidFill>
                <a:latin typeface="Arial" panose="020B0604020202020204" pitchFamily="34" charset="0"/>
                <a:cs typeface="Arial" panose="020B0604020202020204" pitchFamily="34" charset="0"/>
              </a:rPr>
              <a:t>Submit the online application to The Rotary Foundation by </a:t>
            </a:r>
            <a:r>
              <a:rPr lang="en-US" altLang="en-US" sz="1600" b="1" dirty="0">
                <a:solidFill>
                  <a:srgbClr val="060606"/>
                </a:solidFill>
                <a:latin typeface="Arial" panose="020B0604020202020204" pitchFamily="34" charset="0"/>
                <a:cs typeface="Arial" panose="020B0604020202020204" pitchFamily="34" charset="0"/>
              </a:rPr>
              <a:t>15 May</a:t>
            </a:r>
            <a:r>
              <a:rPr lang="en-US" altLang="en-US" sz="1600" dirty="0">
                <a:solidFill>
                  <a:srgbClr val="060606"/>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altLang="en-US" sz="1600" dirty="0">
              <a:solidFill>
                <a:srgbClr val="060606"/>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1600" dirty="0">
                <a:solidFill>
                  <a:srgbClr val="060606"/>
                </a:solidFill>
                <a:latin typeface="Arial" panose="020B0604020202020204" pitchFamily="34" charset="0"/>
                <a:ea typeface="+mn-lt"/>
                <a:cs typeface="Arial" panose="020B0604020202020204" pitchFamily="34" charset="0"/>
              </a:rPr>
              <a:t>Get endorsed. In early June, qualified applications will be assigned to a trained Rotary endorser who is either a Rotary club member or a program alumnus. Your assigned endorser will reach out to schedule an interview and will submit their endorsement decision by 1 July. </a:t>
            </a:r>
            <a:endParaRPr lang="en-US" altLang="en-US" sz="1600" dirty="0">
              <a:solidFill>
                <a:srgbClr val="060606"/>
              </a:solidFill>
              <a:latin typeface="Arial" panose="020B0604020202020204" pitchFamily="34" charset="0"/>
              <a:cs typeface="Arial" panose="020B0604020202020204" pitchFamily="34" charset="0"/>
            </a:endParaRPr>
          </a:p>
          <a:p>
            <a:pPr>
              <a:buSzPct val="115000"/>
            </a:pPr>
            <a:endParaRPr lang="en-US" sz="2000" b="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srgbClr val="617E92"/>
              </a:solidFill>
              <a:latin typeface="Arial" panose="020B0604020202020204" pitchFamily="34" charset="0"/>
              <a:ea typeface="Arial" charset="0"/>
              <a:cs typeface="Arial" panose="020B0604020202020204" pitchFamily="34" charset="0"/>
            </a:endParaRPr>
          </a:p>
          <a:p>
            <a:endParaRPr lang="en-US" sz="2000" dirty="0">
              <a:solidFill>
                <a:schemeClr val="bg2">
                  <a:lumMod val="10000"/>
                </a:schemeClr>
              </a:solidFill>
              <a:latin typeface="Georgia" panose="02040502050405020303" pitchFamily="18" charset="0"/>
            </a:endParaRPr>
          </a:p>
        </p:txBody>
      </p:sp>
      <p:pic>
        <p:nvPicPr>
          <p:cNvPr id="8" name="Picture 1">
            <a:extLst>
              <a:ext uri="{FF2B5EF4-FFF2-40B4-BE49-F238E27FC236}">
                <a16:creationId xmlns:a16="http://schemas.microsoft.com/office/drawing/2014/main" id="{01A67E57-CD89-48B0-A530-3178596A96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50920" y="2652581"/>
            <a:ext cx="4759033" cy="391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3112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636590" y="242596"/>
            <a:ext cx="5266172" cy="6858000"/>
          </a:xfrm>
          <a:prstGeom prst="rect">
            <a:avLst/>
          </a:prstGeom>
          <a:noFill/>
        </p:spPr>
        <p:txBody>
          <a:bodyPr wrap="square" lIns="0" tIns="0" rIns="0" bIns="0" rtlCol="0" anchor="ctr">
            <a:noAutofit/>
          </a:bodyPr>
          <a:lstStyle/>
          <a:p>
            <a:endParaRPr lang="en-US" sz="2000">
              <a:solidFill>
                <a:srgbClr val="617E92"/>
              </a:solidFill>
              <a:latin typeface="Arial" panose="020B0604020202020204" pitchFamily="34" charset="0"/>
              <a:ea typeface="Arial" charset="0"/>
              <a:cs typeface="Arial" panose="020B0604020202020204" pitchFamily="34" charset="0"/>
            </a:endParaRPr>
          </a:p>
          <a:p>
            <a:endParaRPr lang="en-US" sz="2000">
              <a:solidFill>
                <a:schemeClr val="bg2">
                  <a:lumMod val="10000"/>
                </a:schemeClr>
              </a:solidFill>
              <a:latin typeface="Georgia" panose="02040502050405020303" pitchFamily="18" charset="0"/>
            </a:endParaRPr>
          </a:p>
        </p:txBody>
      </p:sp>
      <p:sp>
        <p:nvSpPr>
          <p:cNvPr id="16" name="Rectangle 15"/>
          <p:cNvSpPr/>
          <p:nvPr/>
        </p:nvSpPr>
        <p:spPr>
          <a:xfrm>
            <a:off x="445153" y="941468"/>
            <a:ext cx="4992950" cy="605487"/>
          </a:xfrm>
          <a:prstGeom prst="rect">
            <a:avLst/>
          </a:prstGeom>
        </p:spPr>
        <p:txBody>
          <a:bodyPr wrap="square" lIns="0" rIns="0" anchor="b">
            <a:spAutoFit/>
          </a:bodyPr>
          <a:lstStyle/>
          <a:p>
            <a:pPr lvl="0">
              <a:lnSpc>
                <a:spcPts val="4000"/>
              </a:lnSpc>
            </a:pPr>
            <a:r>
              <a:rPr lang="en-US" sz="4400" b="1">
                <a:solidFill>
                  <a:srgbClr val="FFFFFF"/>
                </a:solidFill>
                <a:latin typeface="Arial" panose="020B0604020202020204" pitchFamily="34" charset="0"/>
                <a:ea typeface="Arial" charset="0"/>
                <a:cs typeface="Arial" panose="020B0604020202020204" pitchFamily="34" charset="0"/>
              </a:rPr>
              <a:t>Selection process</a:t>
            </a:r>
          </a:p>
        </p:txBody>
      </p:sp>
      <p:cxnSp>
        <p:nvCxnSpPr>
          <p:cNvPr id="18" name="Straight Connector 17"/>
          <p:cNvCxnSpPr/>
          <p:nvPr/>
        </p:nvCxnSpPr>
        <p:spPr>
          <a:xfrm>
            <a:off x="450920" y="1822501"/>
            <a:ext cx="40724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EA1D4AB-21CE-408D-888E-D053AEB5894F}"/>
              </a:ext>
            </a:extLst>
          </p:cNvPr>
          <p:cNvSpPr txBox="1"/>
          <p:nvPr/>
        </p:nvSpPr>
        <p:spPr>
          <a:xfrm>
            <a:off x="6352848" y="304230"/>
            <a:ext cx="5549914" cy="7010400"/>
          </a:xfrm>
          <a:prstGeom prst="rect">
            <a:avLst/>
          </a:prstGeom>
          <a:noFill/>
        </p:spPr>
        <p:txBody>
          <a:bodyPr wrap="square" lIns="0" tIns="0" rIns="0" bIns="0" rtlCol="0" anchor="ctr">
            <a:noAutofit/>
          </a:bodyPr>
          <a:lstStyle/>
          <a:p>
            <a:pPr marL="342900" lvl="0" indent="-342900">
              <a:buFont typeface="Arial" panose="020B0604020202020204" pitchFamily="34" charset="0"/>
              <a:buChar char="•"/>
            </a:pPr>
            <a:r>
              <a:rPr lang="en-US" altLang="en-US" sz="2000" dirty="0">
                <a:solidFill>
                  <a:srgbClr val="060606"/>
                </a:solidFill>
                <a:latin typeface="Arial" panose="020B0604020202020204" pitchFamily="34" charset="0"/>
                <a:cs typeface="Arial" panose="020B0604020202020204" pitchFamily="34" charset="0"/>
              </a:rPr>
              <a:t>July to October: The Rotary Peace Centers Committee, composed of Rotarians and university representatives, screens applications and selects finalists based on the following criteria:</a:t>
            </a:r>
          </a:p>
          <a:p>
            <a:pPr marL="342900" lvl="0" indent="-342900">
              <a:buFont typeface="Arial" panose="020B0604020202020204" pitchFamily="34" charset="0"/>
              <a:buChar char="•"/>
            </a:pPr>
            <a:endParaRPr lang="en-US" altLang="en-US" sz="2000" dirty="0">
              <a:solidFill>
                <a:srgbClr val="060606"/>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Commitment to peace and development</a:t>
            </a:r>
          </a:p>
          <a:p>
            <a:pPr marL="742950" lvl="1" indent="-28575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Leadership potential</a:t>
            </a:r>
          </a:p>
          <a:p>
            <a:pPr marL="742950" lvl="1" indent="-28575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Compatibility with fellowship objectives and fit with Rotary</a:t>
            </a:r>
          </a:p>
          <a:p>
            <a:pPr marL="742950" lvl="1" indent="-28575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Academic record and compatibility with preferred university program</a:t>
            </a:r>
          </a:p>
          <a:p>
            <a:pPr marL="742950" lvl="1" indent="-285750">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Certificate candidates only: Feasibility and impact of Social Change Initiative</a:t>
            </a:r>
          </a:p>
          <a:p>
            <a:endParaRPr lang="en-US" altLang="en-US" sz="2000" dirty="0">
              <a:solidFill>
                <a:srgbClr val="060606"/>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000" dirty="0">
                <a:solidFill>
                  <a:srgbClr val="060606"/>
                </a:solidFill>
                <a:latin typeface="Arial" panose="020B0604020202020204" pitchFamily="34" charset="0"/>
                <a:cs typeface="Arial" panose="020B0604020202020204" pitchFamily="34" charset="0"/>
              </a:rPr>
              <a:t>Candidates will be notified of the Rotary Foundation’s decision in November.</a:t>
            </a:r>
          </a:p>
          <a:p>
            <a:pPr marL="342900" indent="-342900">
              <a:buFont typeface="Arial" panose="020B0604020202020204" pitchFamily="34" charset="0"/>
              <a:buChar char="•"/>
            </a:pPr>
            <a:endParaRPr lang="en-US" altLang="en-US" sz="2000" dirty="0">
              <a:solidFill>
                <a:srgbClr val="060606"/>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000" dirty="0">
                <a:solidFill>
                  <a:srgbClr val="060606"/>
                </a:solidFill>
                <a:latin typeface="Arial" panose="020B0604020202020204" pitchFamily="34" charset="0"/>
                <a:cs typeface="Arial" panose="020B0604020202020204" pitchFamily="34" charset="0"/>
              </a:rPr>
              <a:t>Once selected, master’s fellowship finalists must apply separately for university admission. </a:t>
            </a:r>
          </a:p>
          <a:p>
            <a:pPr>
              <a:buSzPct val="115000"/>
            </a:pPr>
            <a:endParaRPr lang="en-US" sz="2000" b="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srgbClr val="617E92"/>
              </a:solidFill>
              <a:latin typeface="Arial" panose="020B0604020202020204" pitchFamily="34" charset="0"/>
              <a:ea typeface="Arial" charset="0"/>
              <a:cs typeface="Arial" panose="020B0604020202020204" pitchFamily="34" charset="0"/>
            </a:endParaRPr>
          </a:p>
          <a:p>
            <a:endParaRPr lang="en-US" sz="2000" dirty="0">
              <a:solidFill>
                <a:schemeClr val="bg2">
                  <a:lumMod val="10000"/>
                </a:schemeClr>
              </a:solidFill>
              <a:latin typeface="Georgia" panose="02040502050405020303" pitchFamily="18" charset="0"/>
            </a:endParaRPr>
          </a:p>
        </p:txBody>
      </p:sp>
      <p:pic>
        <p:nvPicPr>
          <p:cNvPr id="3" name="Picture 2" descr="A picture containing person, indoor, wall, table&#10;&#10;Description automatically generated">
            <a:extLst>
              <a:ext uri="{FF2B5EF4-FFF2-40B4-BE49-F238E27FC236}">
                <a16:creationId xmlns:a16="http://schemas.microsoft.com/office/drawing/2014/main" id="{EE6580AA-FF86-48EB-BF46-74C7DB076F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5153" y="2184708"/>
            <a:ext cx="4812647" cy="4375132"/>
          </a:xfrm>
          <a:prstGeom prst="rect">
            <a:avLst/>
          </a:prstGeom>
        </p:spPr>
      </p:pic>
    </p:spTree>
    <p:extLst>
      <p:ext uri="{BB962C8B-B14F-4D97-AF65-F5344CB8AC3E}">
        <p14:creationId xmlns:p14="http://schemas.microsoft.com/office/powerpoint/2010/main" val="466390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155893" y="349596"/>
            <a:ext cx="9149184"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solidFill>
                  <a:srgbClr val="FFFFFF"/>
                </a:solidFill>
              </a:rPr>
              <a:t>Rotary Peace Centers</a:t>
            </a:r>
          </a:p>
        </p:txBody>
      </p:sp>
      <p:sp>
        <p:nvSpPr>
          <p:cNvPr id="7" name="TextBox 6"/>
          <p:cNvSpPr txBox="1"/>
          <p:nvPr/>
        </p:nvSpPr>
        <p:spPr>
          <a:xfrm>
            <a:off x="778104" y="4723026"/>
            <a:ext cx="3432517" cy="1354217"/>
          </a:xfrm>
          <a:prstGeom prst="rect">
            <a:avLst/>
          </a:prstGeom>
          <a:noFill/>
        </p:spPr>
        <p:txBody>
          <a:bodyPr wrap="square" lIns="0" tIns="0" rIns="0" bIns="0" rtlCol="0">
            <a:spAutoFit/>
          </a:bodyPr>
          <a:lstStyle/>
          <a:p>
            <a:r>
              <a:rPr lang="en-US" sz="2200">
                <a:solidFill>
                  <a:schemeClr val="bg1"/>
                </a:solidFill>
                <a:latin typeface="Arial" panose="020B0604020202020204" pitchFamily="34" charset="0"/>
                <a:ea typeface="Arial" charset="0"/>
                <a:cs typeface="Arial" panose="020B0604020202020204" pitchFamily="34" charset="0"/>
              </a:rPr>
              <a:t>Caption here. Replace the map image with a graphic from the web or your documents.</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5574" y="1735494"/>
            <a:ext cx="8872477" cy="4905959"/>
          </a:xfrm>
          <a:prstGeom prst="rect">
            <a:avLst/>
          </a:prstGeom>
        </p:spPr>
      </p:pic>
      <p:sp>
        <p:nvSpPr>
          <p:cNvPr id="9" name="Rectangle 8"/>
          <p:cNvSpPr/>
          <p:nvPr/>
        </p:nvSpPr>
        <p:spPr>
          <a:xfrm>
            <a:off x="1362269" y="349596"/>
            <a:ext cx="9144000" cy="1569660"/>
          </a:xfrm>
          <a:prstGeom prst="rect">
            <a:avLst/>
          </a:prstGeom>
        </p:spPr>
        <p:txBody>
          <a:bodyPr wrap="square">
            <a:spAutoFit/>
          </a:bodyPr>
          <a:lstStyle/>
          <a:p>
            <a:pPr algn="ctr"/>
            <a:r>
              <a:rPr lang="en-US" sz="3200">
                <a:solidFill>
                  <a:srgbClr val="000000"/>
                </a:solidFill>
                <a:latin typeface="Arial" panose="020B0604020202020204" pitchFamily="34" charset="0"/>
                <a:ea typeface="ヒラギノ角ゴ Pro W3" pitchFamily="-107" charset="-128"/>
                <a:cs typeface="Arial" panose="020B0604020202020204" pitchFamily="34" charset="0"/>
              </a:rPr>
              <a:t>For more information, write to us at:</a:t>
            </a:r>
          </a:p>
          <a:p>
            <a:pPr algn="ctr"/>
            <a:r>
              <a:rPr lang="en-US" sz="3200">
                <a:solidFill>
                  <a:srgbClr val="000000"/>
                </a:solidFill>
                <a:latin typeface="Arial" panose="020B0604020202020204" pitchFamily="34" charset="0"/>
                <a:ea typeface="ヒラギノ角ゴ Pro W3" pitchFamily="-107" charset="-128"/>
                <a:cs typeface="Arial" panose="020B0604020202020204" pitchFamily="34" charset="0"/>
                <a:hlinkClick r:id="rId4"/>
              </a:rPr>
              <a:t>rotarypeacecenters@rotary.org</a:t>
            </a:r>
            <a:endParaRPr lang="en-US" sz="3200">
              <a:solidFill>
                <a:srgbClr val="000000"/>
              </a:solidFill>
              <a:latin typeface="Arial" panose="020B0604020202020204" pitchFamily="34" charset="0"/>
              <a:ea typeface="ヒラギノ角ゴ Pro W3" pitchFamily="-107" charset="-128"/>
              <a:cs typeface="Arial" panose="020B0604020202020204" pitchFamily="34" charset="0"/>
            </a:endParaRPr>
          </a:p>
          <a:p>
            <a:pPr lvl="0">
              <a:spcAft>
                <a:spcPts val="300"/>
              </a:spcAft>
            </a:pPr>
            <a:endParaRPr lang="en-US" altLang="en-US" sz="3200">
              <a:solidFill>
                <a:srgbClr val="06060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6494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19" name="Rectangle 18"/>
          <p:cNvSpPr/>
          <p:nvPr/>
        </p:nvSpPr>
        <p:spPr>
          <a:xfrm>
            <a:off x="6935170" y="1802964"/>
            <a:ext cx="4952030" cy="3539430"/>
          </a:xfrm>
          <a:prstGeom prst="rect">
            <a:avLst/>
          </a:prstGeom>
        </p:spPr>
        <p:txBody>
          <a:bodyPr wrap="square" lIns="0" anchor="t">
            <a:spAutoFit/>
          </a:bodyPr>
          <a:lstStyle/>
          <a:p>
            <a:pPr>
              <a:spcAft>
                <a:spcPts val="225"/>
              </a:spcAft>
              <a:defRPr/>
            </a:pPr>
            <a:r>
              <a:rPr lang="en-US" altLang="en-US" sz="2800">
                <a:solidFill>
                  <a:schemeClr val="bg1"/>
                </a:solidFill>
                <a:latin typeface="Arial" panose="020B0604020202020204" pitchFamily="34" charset="0"/>
                <a:cs typeface="Arial" panose="020B0604020202020204" pitchFamily="34" charset="0"/>
              </a:rPr>
              <a:t>The Rotary Peace Centers program has a </a:t>
            </a:r>
            <a:r>
              <a:rPr lang="en-US" altLang="en-US" sz="2800" b="1">
                <a:solidFill>
                  <a:schemeClr val="bg1"/>
                </a:solidFill>
                <a:latin typeface="Arial" panose="020B0604020202020204" pitchFamily="34" charset="0"/>
                <a:cs typeface="Arial" panose="020B0604020202020204" pitchFamily="34" charset="0"/>
              </a:rPr>
              <a:t>vision of sustainable peace</a:t>
            </a:r>
            <a:r>
              <a:rPr lang="en-US" altLang="en-US" sz="2800">
                <a:solidFill>
                  <a:schemeClr val="bg1"/>
                </a:solidFill>
                <a:latin typeface="Arial" panose="020B0604020202020204" pitchFamily="34" charset="0"/>
                <a:cs typeface="Arial" panose="020B0604020202020204" pitchFamily="34" charset="0"/>
              </a:rPr>
              <a:t> — encompassing a network of peacebuilders and community leaders dedicated to preventing and resolving conflicts around the globe.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952"/>
          <a:stretch/>
        </p:blipFill>
        <p:spPr>
          <a:xfrm>
            <a:off x="-1" y="0"/>
            <a:ext cx="6214189" cy="6923314"/>
          </a:xfrm>
          <a:prstGeom prst="rect">
            <a:avLst/>
          </a:prstGeom>
        </p:spPr>
      </p:pic>
    </p:spTree>
    <p:extLst>
      <p:ext uri="{BB962C8B-B14F-4D97-AF65-F5344CB8AC3E}">
        <p14:creationId xmlns:p14="http://schemas.microsoft.com/office/powerpoint/2010/main" val="1510171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19" name="Rectangle 18"/>
          <p:cNvSpPr/>
          <p:nvPr/>
        </p:nvSpPr>
        <p:spPr>
          <a:xfrm>
            <a:off x="6767219" y="2277623"/>
            <a:ext cx="5266172" cy="2246769"/>
          </a:xfrm>
          <a:prstGeom prst="rect">
            <a:avLst/>
          </a:prstGeom>
        </p:spPr>
        <p:txBody>
          <a:bodyPr wrap="square" lIns="0" anchor="t">
            <a:spAutoFit/>
          </a:bodyPr>
          <a:lstStyle/>
          <a:p>
            <a:pPr>
              <a:spcAft>
                <a:spcPts val="225"/>
              </a:spcAft>
              <a:defRPr/>
            </a:pPr>
            <a:r>
              <a:rPr lang="en-US" altLang="en-US" sz="2800" dirty="0">
                <a:solidFill>
                  <a:schemeClr val="bg1"/>
                </a:solidFill>
                <a:latin typeface="Arial" panose="020B0604020202020204" pitchFamily="34" charset="0"/>
                <a:cs typeface="Arial" panose="020B0604020202020204" pitchFamily="34" charset="0"/>
              </a:rPr>
              <a:t>Rotary partners with </a:t>
            </a:r>
            <a:r>
              <a:rPr lang="en-US" altLang="en-US" sz="2800" b="1" dirty="0">
                <a:solidFill>
                  <a:schemeClr val="bg1"/>
                </a:solidFill>
                <a:latin typeface="Arial" panose="020B0604020202020204" pitchFamily="34" charset="0"/>
                <a:cs typeface="Arial" panose="020B0604020202020204" pitchFamily="34" charset="0"/>
              </a:rPr>
              <a:t>leading universities</a:t>
            </a:r>
            <a:r>
              <a:rPr lang="en-US" altLang="en-US" sz="2800" dirty="0">
                <a:solidFill>
                  <a:schemeClr val="bg1"/>
                </a:solidFill>
                <a:latin typeface="Arial" panose="020B0604020202020204" pitchFamily="34" charset="0"/>
                <a:cs typeface="Arial" panose="020B0604020202020204" pitchFamily="34" charset="0"/>
              </a:rPr>
              <a:t> to host Rotary Peace Centers that empower, educate, and increase the capacity of peacebuilders.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817"/>
          <a:stretch/>
        </p:blipFill>
        <p:spPr>
          <a:xfrm>
            <a:off x="-1142573" y="-55984"/>
            <a:ext cx="7352522" cy="6913984"/>
          </a:xfrm>
          <a:prstGeom prst="rect">
            <a:avLst/>
          </a:prstGeom>
        </p:spPr>
      </p:pic>
    </p:spTree>
    <p:extLst>
      <p:ext uri="{BB962C8B-B14F-4D97-AF65-F5344CB8AC3E}">
        <p14:creationId xmlns:p14="http://schemas.microsoft.com/office/powerpoint/2010/main" val="2367027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sp>
        <p:nvSpPr>
          <p:cNvPr id="19" name="Rectangle 18"/>
          <p:cNvSpPr/>
          <p:nvPr/>
        </p:nvSpPr>
        <p:spPr>
          <a:xfrm>
            <a:off x="6767219" y="2407389"/>
            <a:ext cx="5266172" cy="2246769"/>
          </a:xfrm>
          <a:prstGeom prst="rect">
            <a:avLst/>
          </a:prstGeom>
        </p:spPr>
        <p:txBody>
          <a:bodyPr wrap="square" lIns="0" anchor="t">
            <a:spAutoFit/>
          </a:bodyPr>
          <a:lstStyle/>
          <a:p>
            <a:pPr lvl="0"/>
            <a:r>
              <a:rPr lang="en-US" altLang="en-US" sz="2800" dirty="0">
                <a:solidFill>
                  <a:schemeClr val="bg1"/>
                </a:solidFill>
                <a:latin typeface="Arial" panose="020B0604020202020204" pitchFamily="34" charset="0"/>
                <a:cs typeface="Arial" panose="020B0604020202020204" pitchFamily="34" charset="0"/>
              </a:rPr>
              <a:t>More than </a:t>
            </a:r>
            <a:r>
              <a:rPr lang="en-US" altLang="en-US" sz="2800" b="1" dirty="0">
                <a:solidFill>
                  <a:schemeClr val="bg1"/>
                </a:solidFill>
                <a:latin typeface="Arial" panose="020B0604020202020204" pitchFamily="34" charset="0"/>
                <a:cs typeface="Arial" panose="020B0604020202020204" pitchFamily="34" charset="0"/>
              </a:rPr>
              <a:t>1,600</a:t>
            </a:r>
            <a:r>
              <a:rPr lang="en-US" altLang="en-US" sz="2800" dirty="0">
                <a:solidFill>
                  <a:schemeClr val="bg1"/>
                </a:solidFill>
                <a:latin typeface="Arial" panose="020B0604020202020204" pitchFamily="34" charset="0"/>
                <a:cs typeface="Arial" panose="020B0604020202020204" pitchFamily="34" charset="0"/>
              </a:rPr>
              <a:t> </a:t>
            </a:r>
            <a:r>
              <a:rPr lang="en-US" altLang="en-US" sz="2800" b="1" dirty="0">
                <a:solidFill>
                  <a:schemeClr val="bg1"/>
                </a:solidFill>
                <a:latin typeface="Arial" panose="020B0604020202020204" pitchFamily="34" charset="0"/>
                <a:cs typeface="Arial" panose="020B0604020202020204" pitchFamily="34" charset="0"/>
              </a:rPr>
              <a:t>program alumni </a:t>
            </a:r>
            <a:r>
              <a:rPr lang="en-US" altLang="en-US" sz="2800" dirty="0">
                <a:solidFill>
                  <a:schemeClr val="bg1"/>
                </a:solidFill>
                <a:latin typeface="Arial" panose="020B0604020202020204" pitchFamily="34" charset="0"/>
                <a:cs typeface="Arial" panose="020B0604020202020204" pitchFamily="34" charset="0"/>
              </a:rPr>
              <a:t>are working on peace and development in more than 140 countries. </a:t>
            </a:r>
          </a:p>
          <a:p>
            <a:endParaRPr lang="en-US" sz="2800" dirty="0"/>
          </a:p>
        </p:txBody>
      </p:sp>
      <p:pic>
        <p:nvPicPr>
          <p:cNvPr id="5" name="Picture 5" descr="C:\Users\cunnings\Desktop\PCDN ADS\20150604_BR_06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62099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52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8595D"/>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1000" y="-74645"/>
            <a:ext cx="12573000" cy="6941976"/>
          </a:xfrm>
          <a:prstGeom prst="rect">
            <a:avLst/>
          </a:prstGeom>
        </p:spPr>
      </p:pic>
      <p:sp>
        <p:nvSpPr>
          <p:cNvPr id="5" name="Rectangle 4"/>
          <p:cNvSpPr/>
          <p:nvPr/>
        </p:nvSpPr>
        <p:spPr>
          <a:xfrm>
            <a:off x="5488074" y="5404062"/>
            <a:ext cx="7385539" cy="669671"/>
          </a:xfrm>
          <a:prstGeom prst="rect">
            <a:avLst/>
          </a:prstGeom>
        </p:spPr>
        <p:txBody>
          <a:bodyPr wrap="square" lIns="0" rIns="0" anchor="ctr">
            <a:spAutoFit/>
          </a:bodyPr>
          <a:lstStyle/>
          <a:p>
            <a:pPr lvl="0" algn="ctr">
              <a:lnSpc>
                <a:spcPts val="4000"/>
              </a:lnSpc>
            </a:pPr>
            <a:r>
              <a:rPr lang="en-US" sz="6600">
                <a:solidFill>
                  <a:srgbClr val="FFFFFF"/>
                </a:solidFill>
                <a:latin typeface="Arial" panose="020B0604020202020204" pitchFamily="34" charset="0"/>
                <a:ea typeface="Arial" charset="0"/>
                <a:cs typeface="Arial" panose="020B0604020202020204" pitchFamily="34" charset="0"/>
              </a:rPr>
              <a:t>Our Programs</a:t>
            </a:r>
            <a:endParaRPr lang="en-US" sz="3300">
              <a:solidFill>
                <a:srgbClr val="FFFFFF"/>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1819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58910-04FE-F041-B23E-E6D77357CD21}"/>
              </a:ext>
            </a:extLst>
          </p:cNvPr>
          <p:cNvSpPr/>
          <p:nvPr/>
        </p:nvSpPr>
        <p:spPr>
          <a:xfrm flipV="1">
            <a:off x="0" y="0"/>
            <a:ext cx="12192000" cy="1190445"/>
          </a:xfrm>
          <a:prstGeom prst="rect">
            <a:avLst/>
          </a:prstGeom>
          <a:solidFill>
            <a:srgbClr val="2D5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0">
            <a:extLst>
              <a:ext uri="{FF2B5EF4-FFF2-40B4-BE49-F238E27FC236}">
                <a16:creationId xmlns:a16="http://schemas.microsoft.com/office/drawing/2014/main" id="{78BC29EA-25D2-CA4E-A2EA-DCEDFBC5AC68}"/>
              </a:ext>
            </a:extLst>
          </p:cNvPr>
          <p:cNvSpPr txBox="1">
            <a:spLocks/>
          </p:cNvSpPr>
          <p:nvPr/>
        </p:nvSpPr>
        <p:spPr>
          <a:xfrm>
            <a:off x="155893" y="349596"/>
            <a:ext cx="9149184" cy="8408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4400" b="1" i="0" kern="1200">
                <a:solidFill>
                  <a:srgbClr val="48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solidFill>
                  <a:srgbClr val="FFFFFF"/>
                </a:solidFill>
              </a:rPr>
              <a:t>Rotary Peace Centers</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5502" y="1540041"/>
            <a:ext cx="10300996" cy="5176276"/>
          </a:xfrm>
          <a:prstGeom prst="rect">
            <a:avLst/>
          </a:prstGeom>
        </p:spPr>
      </p:pic>
      <p:pic>
        <p:nvPicPr>
          <p:cNvPr id="6" name="Picture 5" descr="Screen Clippi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30485" y="6007615"/>
            <a:ext cx="4419600" cy="850385"/>
          </a:xfrm>
          <a:prstGeom prst="rect">
            <a:avLst/>
          </a:prstGeom>
        </p:spPr>
      </p:pic>
      <p:sp>
        <p:nvSpPr>
          <p:cNvPr id="4" name="TextBox 3">
            <a:extLst>
              <a:ext uri="{FF2B5EF4-FFF2-40B4-BE49-F238E27FC236}">
                <a16:creationId xmlns:a16="http://schemas.microsoft.com/office/drawing/2014/main" id="{E04C7D6B-9E1B-4917-8DBE-894890307E06}"/>
              </a:ext>
            </a:extLst>
          </p:cNvPr>
          <p:cNvSpPr txBox="1"/>
          <p:nvPr/>
        </p:nvSpPr>
        <p:spPr>
          <a:xfrm>
            <a:off x="155893" y="5417144"/>
            <a:ext cx="3017075" cy="1015663"/>
          </a:xfrm>
          <a:prstGeom prst="rect">
            <a:avLst/>
          </a:prstGeom>
          <a:noFill/>
        </p:spPr>
        <p:txBody>
          <a:bodyPr wrap="square" rtlCol="0">
            <a:spAutoFit/>
          </a:bodyPr>
          <a:lstStyle/>
          <a:p>
            <a:r>
              <a:rPr lang="en-US" sz="1200" b="0" i="0" dirty="0">
                <a:solidFill>
                  <a:srgbClr val="313537"/>
                </a:solidFill>
                <a:effectLst/>
                <a:latin typeface="Arial" panose="020B0604020202020204" pitchFamily="34" charset="0"/>
                <a:cs typeface="Arial" panose="020B0604020202020204" pitchFamily="34" charset="0"/>
              </a:rPr>
              <a:t>*</a:t>
            </a:r>
            <a:r>
              <a:rPr lang="en-US" sz="1200" dirty="0">
                <a:solidFill>
                  <a:srgbClr val="48595D"/>
                </a:solidFill>
                <a:effectLst/>
                <a:latin typeface="Arial" panose="020B0604020202020204" pitchFamily="34" charset="0"/>
                <a:ea typeface="Calibri" panose="020F0502020204030204" pitchFamily="34" charset="0"/>
                <a:cs typeface="Arial" panose="020B0604020202020204" pitchFamily="34" charset="0"/>
              </a:rPr>
              <a:t>Please note that the certificate program at Chulalongkorn University in Thailand is not accepting applications in 2023, as The Rotary Foundation and the university conduct an evaluation of the program.</a:t>
            </a:r>
            <a:endParaRPr lang="en-US" sz="1200" dirty="0">
              <a:solidFill>
                <a:srgbClr val="4859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90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596"/>
            </a:gs>
            <a:gs pos="50000">
              <a:schemeClr val="bg1"/>
            </a:gs>
          </a:gsLst>
          <a:lin ang="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6478292" y="0"/>
            <a:ext cx="5424470" cy="6858000"/>
          </a:xfrm>
          <a:prstGeom prst="rect">
            <a:avLst/>
          </a:prstGeom>
          <a:noFill/>
        </p:spPr>
        <p:txBody>
          <a:bodyPr wrap="square" lIns="0" tIns="0" rIns="0" bIns="0" rtlCol="0" anchor="ctr">
            <a:noAutofit/>
          </a:bodyPr>
          <a:lstStyle/>
          <a:p>
            <a:pPr>
              <a:lnSpc>
                <a:spcPct val="150000"/>
              </a:lnSpc>
              <a:buSzPct val="115000"/>
            </a:pPr>
            <a:r>
              <a:rPr lang="en-US" sz="2000" b="1" dirty="0">
                <a:solidFill>
                  <a:srgbClr val="48595D"/>
                </a:solidFill>
                <a:latin typeface="Arial" panose="020B0604020202020204" pitchFamily="34" charset="0"/>
                <a:ea typeface="Arial" charset="0"/>
                <a:cs typeface="Arial" panose="020B0604020202020204" pitchFamily="34" charset="0"/>
              </a:rPr>
              <a:t>Master’s program:</a:t>
            </a:r>
          </a:p>
          <a:p>
            <a:pPr marL="342900" indent="-342900">
              <a:lnSpc>
                <a:spcPct val="150000"/>
              </a:lnSpc>
              <a:buSzPct val="115000"/>
              <a:buFont typeface="Arial" panose="020B0604020202020204" pitchFamily="34" charset="0"/>
              <a:buChar char="•"/>
            </a:pPr>
            <a:r>
              <a:rPr lang="en-US" sz="2000" dirty="0">
                <a:solidFill>
                  <a:srgbClr val="48595D"/>
                </a:solidFill>
                <a:latin typeface="Arial" panose="020B0604020202020204" pitchFamily="34" charset="0"/>
                <a:ea typeface="Arial" charset="0"/>
                <a:cs typeface="Arial" panose="020B0604020202020204" pitchFamily="34" charset="0"/>
              </a:rPr>
              <a:t>Those near the start of their careers</a:t>
            </a:r>
          </a:p>
          <a:p>
            <a:pPr marL="342900" indent="-342900">
              <a:lnSpc>
                <a:spcPct val="150000"/>
              </a:lnSpc>
              <a:buSzPct val="115000"/>
              <a:buFont typeface="Arial" panose="020B0604020202020204" pitchFamily="34" charset="0"/>
              <a:buChar char="•"/>
            </a:pPr>
            <a:r>
              <a:rPr lang="en-US" sz="2000" dirty="0">
                <a:solidFill>
                  <a:srgbClr val="48595D"/>
                </a:solidFill>
                <a:latin typeface="Arial" panose="020B0604020202020204" pitchFamily="34" charset="0"/>
                <a:ea typeface="Arial" charset="0"/>
                <a:cs typeface="Arial" panose="020B0604020202020204" pitchFamily="34" charset="0"/>
              </a:rPr>
              <a:t>50 fellows per year (10 per center)</a:t>
            </a:r>
          </a:p>
          <a:p>
            <a:pPr marL="342900" indent="-342900">
              <a:lnSpc>
                <a:spcPct val="150000"/>
              </a:lnSpc>
              <a:buSzPct val="115000"/>
              <a:buFont typeface="Arial" panose="020B0604020202020204" pitchFamily="34" charset="0"/>
              <a:buChar char="•"/>
            </a:pPr>
            <a:r>
              <a:rPr lang="en-US" sz="2000" dirty="0">
                <a:solidFill>
                  <a:srgbClr val="48595D"/>
                </a:solidFill>
                <a:latin typeface="Arial" panose="020B0604020202020204" pitchFamily="34" charset="0"/>
                <a:ea typeface="Arial" charset="0"/>
                <a:cs typeface="Arial" panose="020B0604020202020204" pitchFamily="34" charset="0"/>
              </a:rPr>
              <a:t>15-24 month course</a:t>
            </a:r>
          </a:p>
          <a:p>
            <a:pPr marL="342900" indent="-342900">
              <a:lnSpc>
                <a:spcPct val="150000"/>
              </a:lnSpc>
              <a:buSzPct val="115000"/>
              <a:buFont typeface="Arial" panose="020B0604020202020204" pitchFamily="34" charset="0"/>
              <a:buChar char="•"/>
            </a:pPr>
            <a:endParaRPr lang="en-US" sz="2000" dirty="0">
              <a:solidFill>
                <a:srgbClr val="48595D"/>
              </a:solidFill>
              <a:latin typeface="Arial" panose="020B0604020202020204" pitchFamily="34" charset="0"/>
              <a:ea typeface="Arial" charset="0"/>
              <a:cs typeface="Arial" panose="020B0604020202020204" pitchFamily="34" charset="0"/>
            </a:endParaRPr>
          </a:p>
          <a:p>
            <a:pPr>
              <a:lnSpc>
                <a:spcPct val="150000"/>
              </a:lnSpc>
              <a:buSzPct val="115000"/>
            </a:pPr>
            <a:r>
              <a:rPr lang="en-US" sz="2000" b="1" dirty="0">
                <a:solidFill>
                  <a:srgbClr val="48595D"/>
                </a:solidFill>
                <a:latin typeface="Arial" panose="020B0604020202020204" pitchFamily="34" charset="0"/>
                <a:ea typeface="Arial" charset="0"/>
                <a:cs typeface="Arial" panose="020B0604020202020204" pitchFamily="34" charset="0"/>
              </a:rPr>
              <a:t>Certificate program:</a:t>
            </a:r>
          </a:p>
          <a:p>
            <a:pPr marL="342900" indent="-342900">
              <a:lnSpc>
                <a:spcPct val="150000"/>
              </a:lnSpc>
              <a:buSzPct val="115000"/>
              <a:buFont typeface="Arial" panose="020B0604020202020204" pitchFamily="34" charset="0"/>
              <a:buChar char="•"/>
            </a:pPr>
            <a:r>
              <a:rPr lang="en-US" sz="2000" dirty="0">
                <a:solidFill>
                  <a:srgbClr val="48595D"/>
                </a:solidFill>
                <a:latin typeface="Arial" panose="020B0604020202020204" pitchFamily="34" charset="0"/>
                <a:ea typeface="Arial" charset="0"/>
                <a:cs typeface="Arial" panose="020B0604020202020204" pitchFamily="34" charset="0"/>
              </a:rPr>
              <a:t>Proven peace and development leaders</a:t>
            </a:r>
          </a:p>
          <a:p>
            <a:pPr marL="342900" indent="-342900">
              <a:lnSpc>
                <a:spcPct val="150000"/>
              </a:lnSpc>
              <a:buSzPct val="115000"/>
              <a:buFont typeface="Arial" panose="020B0604020202020204" pitchFamily="34" charset="0"/>
              <a:buChar char="•"/>
            </a:pPr>
            <a:r>
              <a:rPr lang="en-US" sz="2000" dirty="0">
                <a:solidFill>
                  <a:srgbClr val="48595D"/>
                </a:solidFill>
                <a:latin typeface="Arial" panose="020B0604020202020204" pitchFamily="34" charset="0"/>
                <a:ea typeface="Arial" charset="0"/>
                <a:cs typeface="Arial" panose="020B0604020202020204" pitchFamily="34" charset="0"/>
              </a:rPr>
              <a:t>40 fellows this year (20 per cohort) </a:t>
            </a:r>
          </a:p>
          <a:p>
            <a:pPr marL="342900" indent="-342900">
              <a:lnSpc>
                <a:spcPct val="150000"/>
              </a:lnSpc>
              <a:buSzPct val="115000"/>
              <a:buFont typeface="Arial" panose="020B0604020202020204" pitchFamily="34" charset="0"/>
              <a:buChar char="•"/>
            </a:pPr>
            <a:r>
              <a:rPr lang="en-US" sz="2000" dirty="0">
                <a:solidFill>
                  <a:srgbClr val="48595D"/>
                </a:solidFill>
                <a:latin typeface="Arial" panose="020B0604020202020204" pitchFamily="34" charset="0"/>
                <a:ea typeface="Arial" charset="0"/>
                <a:cs typeface="Arial" panose="020B0604020202020204" pitchFamily="34" charset="0"/>
              </a:rPr>
              <a:t>One-year blended learning program intended for working professionals</a:t>
            </a:r>
          </a:p>
        </p:txBody>
      </p:sp>
      <p:sp>
        <p:nvSpPr>
          <p:cNvPr id="16" name="Rectangle 15"/>
          <p:cNvSpPr/>
          <p:nvPr/>
        </p:nvSpPr>
        <p:spPr>
          <a:xfrm>
            <a:off x="645930" y="965919"/>
            <a:ext cx="4587611" cy="1323439"/>
          </a:xfrm>
          <a:prstGeom prst="rect">
            <a:avLst/>
          </a:prstGeom>
        </p:spPr>
        <p:txBody>
          <a:bodyPr wrap="square" lIns="0" rIns="0" anchor="b">
            <a:spAutoFit/>
          </a:bodyPr>
          <a:lstStyle/>
          <a:p>
            <a:pPr algn="ctr">
              <a:spcAft>
                <a:spcPts val="225"/>
              </a:spcAft>
              <a:defRPr/>
            </a:pPr>
            <a:r>
              <a:rPr lang="en-US" altLang="en-US" sz="4000" dirty="0">
                <a:solidFill>
                  <a:schemeClr val="bg1"/>
                </a:solidFill>
                <a:latin typeface="Arial" panose="020B0604020202020204" pitchFamily="34" charset="0"/>
                <a:cs typeface="Arial" panose="020B0604020202020204" pitchFamily="34" charset="0"/>
              </a:rPr>
              <a:t>Master’s and Certificate programs</a:t>
            </a:r>
            <a:endParaRPr lang="en-US" altLang="en-US" sz="4000" b="1"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547" y="2975633"/>
            <a:ext cx="5187821" cy="3458547"/>
          </a:xfrm>
          <a:prstGeom prst="rect">
            <a:avLst/>
          </a:prstGeom>
        </p:spPr>
      </p:pic>
    </p:spTree>
    <p:extLst>
      <p:ext uri="{BB962C8B-B14F-4D97-AF65-F5344CB8AC3E}">
        <p14:creationId xmlns:p14="http://schemas.microsoft.com/office/powerpoint/2010/main" val="829411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450920" y="784932"/>
            <a:ext cx="5091464" cy="1113125"/>
          </a:xfrm>
          <a:prstGeom prst="rect">
            <a:avLst/>
          </a:prstGeom>
        </p:spPr>
        <p:txBody>
          <a:bodyPr wrap="square" lIns="0" rIns="0" anchor="b">
            <a:spAutoFit/>
          </a:bodyPr>
          <a:lstStyle/>
          <a:p>
            <a:pPr lvl="0">
              <a:lnSpc>
                <a:spcPts val="4000"/>
              </a:lnSpc>
            </a:pPr>
            <a:r>
              <a:rPr lang="en-US" sz="4400" b="1">
                <a:solidFill>
                  <a:srgbClr val="48595D"/>
                </a:solidFill>
                <a:latin typeface="Arial" panose="020B0604020202020204" pitchFamily="34" charset="0"/>
                <a:ea typeface="Arial" charset="0"/>
                <a:cs typeface="Arial" panose="020B0604020202020204" pitchFamily="34" charset="0"/>
              </a:rPr>
              <a:t>Master’s program</a:t>
            </a:r>
          </a:p>
          <a:p>
            <a:pPr lvl="0"/>
            <a:r>
              <a:rPr lang="en-US" sz="3300">
                <a:solidFill>
                  <a:srgbClr val="48595D"/>
                </a:solidFill>
                <a:latin typeface="Arial" panose="020B0604020202020204" pitchFamily="34" charset="0"/>
                <a:ea typeface="Arial" charset="0"/>
                <a:cs typeface="Arial" panose="020B0604020202020204" pitchFamily="34" charset="0"/>
              </a:rPr>
              <a:t>Fellowship components</a:t>
            </a:r>
          </a:p>
        </p:txBody>
      </p:sp>
      <p:cxnSp>
        <p:nvCxnSpPr>
          <p:cNvPr id="10" name="Straight Connector 9"/>
          <p:cNvCxnSpPr/>
          <p:nvPr/>
        </p:nvCxnSpPr>
        <p:spPr>
          <a:xfrm>
            <a:off x="450920" y="1989832"/>
            <a:ext cx="494217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pic>
        <p:nvPicPr>
          <p:cNvPr id="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425143" y="248287"/>
            <a:ext cx="5507224" cy="635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Clippi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3935" y="2466012"/>
            <a:ext cx="1776614" cy="1833460"/>
          </a:xfrm>
          <a:prstGeom prst="rect">
            <a:avLst/>
          </a:prstGeom>
        </p:spPr>
      </p:pic>
      <p:pic>
        <p:nvPicPr>
          <p:cNvPr id="12" name="Picture 11" descr="Screen Clippi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64850" y="2466012"/>
            <a:ext cx="1642040" cy="1833460"/>
          </a:xfrm>
          <a:prstGeom prst="rect">
            <a:avLst/>
          </a:prstGeom>
        </p:spPr>
      </p:pic>
      <p:pic>
        <p:nvPicPr>
          <p:cNvPr id="13" name="Picture 12" descr="Screen Clippi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95125" y="2466012"/>
            <a:ext cx="1548883" cy="1833460"/>
          </a:xfrm>
          <a:prstGeom prst="rect">
            <a:avLst/>
          </a:prstGeom>
        </p:spPr>
      </p:pic>
      <p:pic>
        <p:nvPicPr>
          <p:cNvPr id="14" name="Picture 13" descr="Screen Clippi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2242" y="4621110"/>
            <a:ext cx="1548882" cy="1833460"/>
          </a:xfrm>
          <a:prstGeom prst="rect">
            <a:avLst/>
          </a:prstGeom>
        </p:spPr>
      </p:pic>
      <p:pic>
        <p:nvPicPr>
          <p:cNvPr id="15" name="Picture 14" descr="Screen Clippi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203327" y="4621110"/>
            <a:ext cx="1766239" cy="1833460"/>
          </a:xfrm>
          <a:prstGeom prst="rect">
            <a:avLst/>
          </a:prstGeom>
        </p:spPr>
      </p:pic>
    </p:spTree>
    <p:extLst>
      <p:ext uri="{BB962C8B-B14F-4D97-AF65-F5344CB8AC3E}">
        <p14:creationId xmlns:p14="http://schemas.microsoft.com/office/powerpoint/2010/main" val="127491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50000">
              <a:srgbClr val="2D5596"/>
            </a:gs>
          </a:gsLst>
          <a:lin ang="0" scaled="1"/>
          <a:tileRect/>
        </a:gradFill>
        <a:effectLst/>
      </p:bgPr>
    </p:bg>
    <p:spTree>
      <p:nvGrpSpPr>
        <p:cNvPr id="1" name=""/>
        <p:cNvGrpSpPr/>
        <p:nvPr/>
      </p:nvGrpSpPr>
      <p:grpSpPr>
        <a:xfrm>
          <a:off x="0" y="0"/>
          <a:ext cx="0" cy="0"/>
          <a:chOff x="0" y="0"/>
          <a:chExt cx="0" cy="0"/>
        </a:xfrm>
      </p:grpSpPr>
      <p:sp>
        <p:nvSpPr>
          <p:cNvPr id="8" name="Rectangle 7"/>
          <p:cNvSpPr/>
          <p:nvPr/>
        </p:nvSpPr>
        <p:spPr>
          <a:xfrm>
            <a:off x="450920" y="519717"/>
            <a:ext cx="5091464" cy="1107996"/>
          </a:xfrm>
          <a:prstGeom prst="rect">
            <a:avLst/>
          </a:prstGeom>
        </p:spPr>
        <p:txBody>
          <a:bodyPr wrap="square" lIns="0" rIns="0" anchor="b">
            <a:spAutoFit/>
          </a:bodyPr>
          <a:lstStyle/>
          <a:p>
            <a:pPr lvl="0"/>
            <a:r>
              <a:rPr lang="en-US" sz="3300">
                <a:solidFill>
                  <a:srgbClr val="48595D"/>
                </a:solidFill>
                <a:latin typeface="Arial" panose="020B0604020202020204" pitchFamily="34" charset="0"/>
                <a:ea typeface="Arial" charset="0"/>
                <a:cs typeface="Arial" panose="020B0604020202020204" pitchFamily="34" charset="0"/>
              </a:rPr>
              <a:t>Master’s degree candidates must: </a:t>
            </a:r>
          </a:p>
        </p:txBody>
      </p:sp>
      <p:cxnSp>
        <p:nvCxnSpPr>
          <p:cNvPr id="10" name="Straight Connector 9"/>
          <p:cNvCxnSpPr/>
          <p:nvPr/>
        </p:nvCxnSpPr>
        <p:spPr>
          <a:xfrm>
            <a:off x="450920" y="1840542"/>
            <a:ext cx="4942174" cy="0"/>
          </a:xfrm>
          <a:prstGeom prst="line">
            <a:avLst/>
          </a:prstGeom>
          <a:ln w="28575">
            <a:solidFill>
              <a:srgbClr val="48595D"/>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4800" y="2283596"/>
            <a:ext cx="5237584" cy="3785652"/>
          </a:xfrm>
          <a:prstGeom prst="rect">
            <a:avLst/>
          </a:prstGeom>
        </p:spPr>
        <p:txBody>
          <a:bodyPr wrap="square">
            <a:spAutoFit/>
          </a:bodyPr>
          <a:lstStyle/>
          <a:p>
            <a:pPr marL="285750" lvl="0" indent="-285750">
              <a:buFont typeface="Arial" panose="020B0604020202020204" pitchFamily="34" charset="0"/>
              <a:buChar char="•"/>
            </a:pPr>
            <a:r>
              <a:rPr lang="en-US" sz="2000" dirty="0">
                <a:solidFill>
                  <a:srgbClr val="48595D"/>
                </a:solidFill>
                <a:latin typeface="Arial" panose="020B0604020202020204" pitchFamily="34" charset="0"/>
                <a:cs typeface="Arial" panose="020B0604020202020204" pitchFamily="34" charset="0"/>
              </a:rPr>
              <a:t>Be proficient in English</a:t>
            </a:r>
          </a:p>
          <a:p>
            <a:pPr lvl="0"/>
            <a:endParaRPr lang="en-US" sz="2000"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000" dirty="0">
                <a:solidFill>
                  <a:srgbClr val="48595D"/>
                </a:solidFill>
                <a:latin typeface="Arial" panose="020B0604020202020204" pitchFamily="34" charset="0"/>
                <a:cs typeface="Arial" panose="020B0604020202020204" pitchFamily="34" charset="0"/>
              </a:rPr>
              <a:t>Have a bachelor’s degree </a:t>
            </a:r>
          </a:p>
          <a:p>
            <a:pPr lvl="0"/>
            <a:endParaRPr lang="en-US" sz="2000"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000" dirty="0">
                <a:solidFill>
                  <a:srgbClr val="48595D"/>
                </a:solidFill>
                <a:latin typeface="Arial" panose="020B0604020202020204" pitchFamily="34" charset="0"/>
                <a:cs typeface="Arial" panose="020B0604020202020204" pitchFamily="34" charset="0"/>
              </a:rPr>
              <a:t>Have a strong and proven commitment to cross-cultural understanding and peace</a:t>
            </a:r>
          </a:p>
          <a:p>
            <a:pPr lvl="0"/>
            <a:endParaRPr lang="en-US" sz="2000"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000" dirty="0">
                <a:solidFill>
                  <a:srgbClr val="48595D"/>
                </a:solidFill>
                <a:latin typeface="Arial" panose="020B0604020202020204" pitchFamily="34" charset="0"/>
                <a:cs typeface="Arial" panose="020B0604020202020204" pitchFamily="34" charset="0"/>
              </a:rPr>
              <a:t>Demonstrate leadership skills </a:t>
            </a:r>
          </a:p>
          <a:p>
            <a:pPr lvl="0"/>
            <a:endParaRPr lang="en-US" sz="2000" dirty="0">
              <a:solidFill>
                <a:srgbClr val="48595D"/>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000" dirty="0">
                <a:solidFill>
                  <a:srgbClr val="48595D"/>
                </a:solidFill>
                <a:latin typeface="Arial" panose="020B0604020202020204" pitchFamily="34" charset="0"/>
                <a:cs typeface="Arial" panose="020B0604020202020204" pitchFamily="34" charset="0"/>
              </a:rPr>
              <a:t>Have at least three years of full-time experience in peace or development work (five years for the Duke program)</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6286" y="317241"/>
            <a:ext cx="5395963" cy="6270171"/>
          </a:xfrm>
          <a:prstGeom prst="rect">
            <a:avLst/>
          </a:prstGeom>
        </p:spPr>
      </p:pic>
    </p:spTree>
    <p:extLst>
      <p:ext uri="{BB962C8B-B14F-4D97-AF65-F5344CB8AC3E}">
        <p14:creationId xmlns:p14="http://schemas.microsoft.com/office/powerpoint/2010/main" val="6519353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1e44d69b-88cc-495c-bba2-4d0886fe5159"/>
</p:tagLst>
</file>

<file path=ppt/theme/theme1.xml><?xml version="1.0" encoding="utf-8"?>
<a:theme xmlns:a="http://schemas.openxmlformats.org/drawingml/2006/main" name="Office Theme">
  <a:themeElements>
    <a:clrScheme name="Rotary Palette">
      <a:dk1>
        <a:srgbClr val="01B4E7"/>
      </a:dk1>
      <a:lt1>
        <a:srgbClr val="FFFFFF"/>
      </a:lt1>
      <a:dk2>
        <a:srgbClr val="01B4E7"/>
      </a:dk2>
      <a:lt2>
        <a:srgbClr val="FFFFFF"/>
      </a:lt2>
      <a:accent1>
        <a:srgbClr val="F7A81B"/>
      </a:accent1>
      <a:accent2>
        <a:srgbClr val="D91B5C"/>
      </a:accent2>
      <a:accent3>
        <a:srgbClr val="009999"/>
      </a:accent3>
      <a:accent4>
        <a:srgbClr val="872175"/>
      </a:accent4>
      <a:accent5>
        <a:srgbClr val="FF7600"/>
      </a:accent5>
      <a:accent6>
        <a:srgbClr val="005DAA"/>
      </a:accent6>
      <a:hlink>
        <a:srgbClr val="17458F"/>
      </a:hlink>
      <a:folHlink>
        <a:srgbClr val="C9DEE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624FA1727FC8468BB8290800501A5C" ma:contentTypeVersion="7" ma:contentTypeDescription="Create a new document." ma:contentTypeScope="" ma:versionID="a4f623aa96ffd6154773e624f1757dbf">
  <xsd:schema xmlns:xsd="http://www.w3.org/2001/XMLSchema" xmlns:xs="http://www.w3.org/2001/XMLSchema" xmlns:p="http://schemas.microsoft.com/office/2006/metadata/properties" xmlns:ns1="http://schemas.microsoft.com/sharepoint/v3" xmlns:ns2="1f097dfa-9cbd-4f84-9850-6e7cae909781" xmlns:ns3="31cc3d0e-5959-4987-9d20-de23da659f5c" targetNamespace="http://schemas.microsoft.com/office/2006/metadata/properties" ma:root="true" ma:fieldsID="8347c7ee3ad25551d76e9f617ba3cc1c" ns1:_="" ns2:_="" ns3:_="">
    <xsd:import namespace="http://schemas.microsoft.com/sharepoint/v3"/>
    <xsd:import namespace="1f097dfa-9cbd-4f84-9850-6e7cae909781"/>
    <xsd:import namespace="31cc3d0e-5959-4987-9d20-de23da659f5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097dfa-9cbd-4f84-9850-6e7cae9097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c3d0e-5959-4987-9d20-de23da659f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03B2602-251D-43AC-BA87-8AC0BBC68238}">
  <ds:schemaRefs>
    <ds:schemaRef ds:uri="http://schemas.microsoft.com/sharepoint/v3/contenttype/forms"/>
  </ds:schemaRefs>
</ds:datastoreItem>
</file>

<file path=customXml/itemProps2.xml><?xml version="1.0" encoding="utf-8"?>
<ds:datastoreItem xmlns:ds="http://schemas.openxmlformats.org/officeDocument/2006/customXml" ds:itemID="{0644D8B1-0BE0-4F93-A2DD-75A9018CCC70}">
  <ds:schemaRefs>
    <ds:schemaRef ds:uri="1f097dfa-9cbd-4f84-9850-6e7cae909781"/>
    <ds:schemaRef ds:uri="31cc3d0e-5959-4987-9d20-de23da659f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E338B2-120F-4B07-96F9-4BE3D65B8E2C}">
  <ds:schemaRefs>
    <ds:schemaRef ds:uri="1f097dfa-9cbd-4f84-9850-6e7cae909781"/>
    <ds:schemaRef ds:uri="31cc3d0e-5959-4987-9d20-de23da659f5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601</TotalTime>
  <Words>2533</Words>
  <Application>Microsoft Office PowerPoint</Application>
  <PresentationFormat>Breedbeeld</PresentationFormat>
  <Paragraphs>244</Paragraphs>
  <Slides>18</Slides>
  <Notes>16</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18</vt:i4>
      </vt:variant>
    </vt:vector>
  </HeadingPairs>
  <TitlesOfParts>
    <vt:vector size="25" baseType="lpstr">
      <vt:lpstr>Arial</vt:lpstr>
      <vt:lpstr>Calibri</vt:lpstr>
      <vt:lpstr>Calibri Light</vt:lpstr>
      <vt:lpstr>Corbel</vt:lpstr>
      <vt:lpstr>Georgia</vt:lpstr>
      <vt:lpstr>Open Sans</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Brown</dc:creator>
  <cp:lastModifiedBy>Dominiek Willemse</cp:lastModifiedBy>
  <cp:revision>28</cp:revision>
  <cp:lastPrinted>2017-11-30T20:29:21Z</cp:lastPrinted>
  <dcterms:created xsi:type="dcterms:W3CDTF">2017-11-08T19:31:04Z</dcterms:created>
  <dcterms:modified xsi:type="dcterms:W3CDTF">2023-02-03T16:33:49Z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0x010100E4624FA1727FC8468BB8290800501A5C</vt:lpwstr>
  </property>
</Properties>
</file>